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  <p:sldMasterId id="2147483790" r:id="rId2"/>
  </p:sldMasterIdLst>
  <p:notesMasterIdLst>
    <p:notesMasterId r:id="rId67"/>
  </p:notesMasterIdLst>
  <p:handoutMasterIdLst>
    <p:handoutMasterId r:id="rId68"/>
  </p:handoutMasterIdLst>
  <p:sldIdLst>
    <p:sldId id="403" r:id="rId3"/>
    <p:sldId id="466" r:id="rId4"/>
    <p:sldId id="494" r:id="rId5"/>
    <p:sldId id="468" r:id="rId6"/>
    <p:sldId id="396" r:id="rId7"/>
    <p:sldId id="501" r:id="rId8"/>
    <p:sldId id="469" r:id="rId9"/>
    <p:sldId id="502" r:id="rId10"/>
    <p:sldId id="475" r:id="rId11"/>
    <p:sldId id="496" r:id="rId12"/>
    <p:sldId id="503" r:id="rId13"/>
    <p:sldId id="512" r:id="rId14"/>
    <p:sldId id="472" r:id="rId15"/>
    <p:sldId id="473" r:id="rId16"/>
    <p:sldId id="516" r:id="rId17"/>
    <p:sldId id="521" r:id="rId18"/>
    <p:sldId id="504" r:id="rId19"/>
    <p:sldId id="479" r:id="rId20"/>
    <p:sldId id="505" r:id="rId21"/>
    <p:sldId id="480" r:id="rId22"/>
    <p:sldId id="481" r:id="rId23"/>
    <p:sldId id="487" r:id="rId24"/>
    <p:sldId id="489" r:id="rId25"/>
    <p:sldId id="491" r:id="rId26"/>
    <p:sldId id="493" r:id="rId27"/>
    <p:sldId id="482" r:id="rId28"/>
    <p:sldId id="483" r:id="rId29"/>
    <p:sldId id="484" r:id="rId30"/>
    <p:sldId id="506" r:id="rId31"/>
    <p:sldId id="507" r:id="rId32"/>
    <p:sldId id="436" r:id="rId33"/>
    <p:sldId id="486" r:id="rId34"/>
    <p:sldId id="497" r:id="rId35"/>
    <p:sldId id="525" r:id="rId36"/>
    <p:sldId id="451" r:id="rId37"/>
    <p:sldId id="510" r:id="rId38"/>
    <p:sldId id="508" r:id="rId39"/>
    <p:sldId id="509" r:id="rId40"/>
    <p:sldId id="511" r:id="rId41"/>
    <p:sldId id="513" r:id="rId42"/>
    <p:sldId id="514" r:id="rId43"/>
    <p:sldId id="515" r:id="rId44"/>
    <p:sldId id="495" r:id="rId45"/>
    <p:sldId id="527" r:id="rId46"/>
    <p:sldId id="522" r:id="rId47"/>
    <p:sldId id="523" r:id="rId48"/>
    <p:sldId id="524" r:id="rId49"/>
    <p:sldId id="529" r:id="rId50"/>
    <p:sldId id="526" r:id="rId51"/>
    <p:sldId id="519" r:id="rId52"/>
    <p:sldId id="520" r:id="rId53"/>
    <p:sldId id="531" r:id="rId54"/>
    <p:sldId id="498" r:id="rId55"/>
    <p:sldId id="518" r:id="rId56"/>
    <p:sldId id="499" r:id="rId57"/>
    <p:sldId id="467" r:id="rId58"/>
    <p:sldId id="474" r:id="rId59"/>
    <p:sldId id="528" r:id="rId60"/>
    <p:sldId id="476" r:id="rId61"/>
    <p:sldId id="477" r:id="rId62"/>
    <p:sldId id="517" r:id="rId63"/>
    <p:sldId id="490" r:id="rId64"/>
    <p:sldId id="492" r:id="rId65"/>
    <p:sldId id="530" r:id="rId66"/>
  </p:sldIdLst>
  <p:sldSz cx="12192000" cy="6858000"/>
  <p:notesSz cx="10234613" cy="70993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2813" indent="1588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0013" indent="1588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7213" indent="1588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" userDrawn="1">
          <p15:clr>
            <a:srgbClr val="A4A3A4"/>
          </p15:clr>
        </p15:guide>
        <p15:guide id="2" orient="horz" pos="3727" userDrawn="1">
          <p15:clr>
            <a:srgbClr val="A4A3A4"/>
          </p15:clr>
        </p15:guide>
        <p15:guide id="3" orient="horz" pos="2594" userDrawn="1">
          <p15:clr>
            <a:srgbClr val="A4A3A4"/>
          </p15:clr>
        </p15:guide>
        <p15:guide id="4" orient="horz" pos="4137" userDrawn="1">
          <p15:clr>
            <a:srgbClr val="A4A3A4"/>
          </p15:clr>
        </p15:guide>
        <p15:guide id="5" orient="horz" pos="717" userDrawn="1">
          <p15:clr>
            <a:srgbClr val="A4A3A4"/>
          </p15:clr>
        </p15:guide>
        <p15:guide id="6" orient="horz" pos="597" userDrawn="1">
          <p15:clr>
            <a:srgbClr val="A4A3A4"/>
          </p15:clr>
        </p15:guide>
        <p15:guide id="7" orient="horz" pos="1541" userDrawn="1">
          <p15:clr>
            <a:srgbClr val="A4A3A4"/>
          </p15:clr>
        </p15:guide>
        <p15:guide id="8" orient="horz" pos="3387" userDrawn="1">
          <p15:clr>
            <a:srgbClr val="A4A3A4"/>
          </p15:clr>
        </p15:guide>
        <p15:guide id="9" pos="5388" userDrawn="1">
          <p15:clr>
            <a:srgbClr val="A4A3A4"/>
          </p15:clr>
        </p15:guide>
        <p15:guide id="10" pos="7455" userDrawn="1">
          <p15:clr>
            <a:srgbClr val="A4A3A4"/>
          </p15:clr>
        </p15:guide>
        <p15:guide id="11" pos="365" userDrawn="1">
          <p15:clr>
            <a:srgbClr val="A4A3A4"/>
          </p15:clr>
        </p15:guide>
        <p15:guide id="12" pos="2112" userDrawn="1">
          <p15:clr>
            <a:srgbClr val="A4A3A4"/>
          </p15:clr>
        </p15:guide>
        <p15:guide id="13" pos="629" userDrawn="1">
          <p15:clr>
            <a:srgbClr val="A4A3A4"/>
          </p15:clr>
        </p15:guide>
        <p15:guide id="14" pos="2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>
          <p15:clr>
            <a:srgbClr val="A4A3A4"/>
          </p15:clr>
        </p15:guide>
        <p15:guide id="2" pos="322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6600"/>
    <a:srgbClr val="3333FF"/>
    <a:srgbClr val="CC0000"/>
    <a:srgbClr val="99CCFF"/>
    <a:srgbClr val="11C71A"/>
    <a:srgbClr val="DDDDDD"/>
    <a:srgbClr val="F8F8F8"/>
    <a:srgbClr val="808080"/>
    <a:srgbClr val="1D6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9367" autoAdjust="0"/>
  </p:normalViewPr>
  <p:slideViewPr>
    <p:cSldViewPr snapToGrid="0" showGuides="1">
      <p:cViewPr varScale="1">
        <p:scale>
          <a:sx n="77" d="100"/>
          <a:sy n="77" d="100"/>
        </p:scale>
        <p:origin x="77" y="259"/>
      </p:cViewPr>
      <p:guideLst>
        <p:guide orient="horz" pos="214"/>
        <p:guide orient="horz" pos="3727"/>
        <p:guide orient="horz" pos="2594"/>
        <p:guide orient="horz" pos="4137"/>
        <p:guide orient="horz" pos="717"/>
        <p:guide orient="horz" pos="597"/>
        <p:guide orient="horz" pos="1541"/>
        <p:guide orient="horz" pos="3387"/>
        <p:guide pos="5388"/>
        <p:guide pos="7455"/>
        <p:guide pos="365"/>
        <p:guide pos="2112"/>
        <p:guide pos="629"/>
        <p:guide pos="2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2772" y="-96"/>
      </p:cViewPr>
      <p:guideLst>
        <p:guide orient="horz" pos="2237"/>
        <p:guide pos="322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32" tIns="47617" rIns="95232" bIns="47617" numCol="1" anchor="t" anchorCtr="0" compatLnSpc="1">
            <a:prstTxWarp prst="textNoShape">
              <a:avLst/>
            </a:prstTxWarp>
          </a:bodyPr>
          <a:lstStyle>
            <a:lvl1pPr defTabSz="950913">
              <a:defRPr sz="1500" smtClean="0"/>
            </a:lvl1pPr>
          </a:lstStyle>
          <a:p>
            <a:pPr>
              <a:defRPr/>
            </a:pPr>
            <a:r>
              <a:rPr lang="de-DE"/>
              <a:t>ifs Präsentation 03-2007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32" tIns="47617" rIns="95232" bIns="47617" numCol="1" anchor="t" anchorCtr="0" compatLnSpc="1">
            <a:prstTxWarp prst="textNoShape">
              <a:avLst/>
            </a:prstTxWarp>
          </a:bodyPr>
          <a:lstStyle>
            <a:lvl1pPr algn="r" defTabSz="950913">
              <a:defRPr sz="15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6875"/>
            <a:ext cx="44354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32" tIns="47617" rIns="95232" bIns="47617" numCol="1" anchor="b" anchorCtr="0" compatLnSpc="1">
            <a:prstTxWarp prst="textNoShape">
              <a:avLst/>
            </a:prstTxWarp>
          </a:bodyPr>
          <a:lstStyle>
            <a:lvl1pPr defTabSz="950913">
              <a:defRPr sz="1500" smtClean="0"/>
            </a:lvl1pPr>
          </a:lstStyle>
          <a:p>
            <a:pPr>
              <a:defRPr/>
            </a:pPr>
            <a:r>
              <a:rPr lang="de-DE"/>
              <a:t>\\Fuegetechnik.local\dfs\vorlagen\Praesentationen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6875"/>
            <a:ext cx="44354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32" tIns="47617" rIns="95232" bIns="47617" numCol="1" anchor="b" anchorCtr="0" compatLnSpc="1">
            <a:prstTxWarp prst="textNoShape">
              <a:avLst/>
            </a:prstTxWarp>
          </a:bodyPr>
          <a:lstStyle>
            <a:lvl1pPr algn="r" defTabSz="950913">
              <a:defRPr sz="1500" smtClean="0"/>
            </a:lvl1pPr>
          </a:lstStyle>
          <a:p>
            <a:pPr>
              <a:defRPr/>
            </a:pPr>
            <a:fld id="{2462BEA2-BAF8-4FDA-B1E3-CE57F1BC8EB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418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t" anchorCtr="0" compatLnSpc="1">
            <a:prstTxWarp prst="textNoShape">
              <a:avLst/>
            </a:prstTxWarp>
          </a:bodyPr>
          <a:lstStyle>
            <a:lvl1pPr defTabSz="963613">
              <a:defRPr sz="15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45175" y="0"/>
            <a:ext cx="43307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t" anchorCtr="0" compatLnSpc="1">
            <a:prstTxWarp prst="textNoShape">
              <a:avLst/>
            </a:prstTxWarp>
          </a:bodyPr>
          <a:lstStyle>
            <a:lvl1pPr algn="r" defTabSz="963613">
              <a:defRPr sz="15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92413" y="552450"/>
            <a:ext cx="4710112" cy="2649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03350" y="3368675"/>
            <a:ext cx="748506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32588"/>
            <a:ext cx="4441825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b" anchorCtr="0" compatLnSpc="1">
            <a:prstTxWarp prst="textNoShape">
              <a:avLst/>
            </a:prstTxWarp>
          </a:bodyPr>
          <a:lstStyle>
            <a:lvl1pPr defTabSz="963613">
              <a:defRPr sz="15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45175" y="6732588"/>
            <a:ext cx="43307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07" tIns="48253" rIns="96507" bIns="48253" numCol="1" anchor="b" anchorCtr="0" compatLnSpc="1">
            <a:prstTxWarp prst="textNoShape">
              <a:avLst/>
            </a:prstTxWarp>
          </a:bodyPr>
          <a:lstStyle>
            <a:lvl1pPr algn="r" defTabSz="963613">
              <a:defRPr sz="1500" smtClean="0"/>
            </a:lvl1pPr>
          </a:lstStyle>
          <a:p>
            <a:pPr>
              <a:defRPr/>
            </a:pPr>
            <a:fld id="{2CEE2333-89FF-4464-AF53-A65D91CABDE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364068" y="1533237"/>
            <a:ext cx="11463865" cy="256886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b="0">
                <a:solidFill>
                  <a:srgbClr val="000000"/>
                </a:solidFill>
              </a:rPr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383117" y="4103693"/>
            <a:ext cx="11444816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b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383117" y="6297619"/>
            <a:ext cx="11444816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b="0">
              <a:solidFill>
                <a:srgbClr val="0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09133" y="4356105"/>
            <a:ext cx="103632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07020" y="5499106"/>
            <a:ext cx="10329333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Vorname, Nachname des Referenten, Datum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279275" y="586092"/>
            <a:ext cx="17379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200" b="1" dirty="0">
                <a:solidFill>
                  <a:srgbClr val="000000"/>
                </a:solidFill>
                <a:latin typeface="Arial"/>
              </a:rPr>
              <a:t>Institut für Füge- und</a:t>
            </a:r>
          </a:p>
          <a:p>
            <a:pPr>
              <a:defRPr/>
            </a:pPr>
            <a:r>
              <a:rPr lang="de-DE" sz="1200" b="1" dirty="0">
                <a:solidFill>
                  <a:srgbClr val="000000"/>
                </a:solidFill>
                <a:latin typeface="Arial"/>
              </a:rPr>
              <a:t>Schweißtechnik</a:t>
            </a:r>
          </a:p>
        </p:txBody>
      </p:sp>
      <p:pic>
        <p:nvPicPr>
          <p:cNvPr id="11" name="Picture 11" descr="ifs-Logo-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17252" y="490538"/>
            <a:ext cx="855133" cy="6016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6"/>
            <a:ext cx="12192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b="0">
              <a:solidFill>
                <a:srgbClr val="4DA6CB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75733" y="1339851"/>
            <a:ext cx="11161184" cy="4622800"/>
          </a:xfrm>
          <a:noFill/>
        </p:spPr>
        <p:txBody>
          <a:bodyPr/>
          <a:lstStyle/>
          <a:p>
            <a:pPr lvl="1"/>
            <a:r>
              <a:rPr lang="de-DE" dirty="0" err="1"/>
              <a:t>Kisuaeli</a:t>
            </a:r>
            <a:r>
              <a:rPr lang="de-DE" dirty="0"/>
              <a:t> </a:t>
            </a:r>
            <a:r>
              <a:rPr lang="de-DE" dirty="0" err="1"/>
              <a:t>antux</a:t>
            </a:r>
            <a:r>
              <a:rPr lang="de-DE" dirty="0"/>
              <a:t> in </a:t>
            </a:r>
            <a:r>
              <a:rPr lang="de-DE" dirty="0" err="1"/>
              <a:t>weimi</a:t>
            </a:r>
            <a:r>
              <a:rPr lang="de-DE" dirty="0"/>
              <a:t> </a:t>
            </a:r>
            <a:r>
              <a:rPr lang="de-DE" dirty="0" err="1"/>
              <a:t>kameran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Populario</a:t>
            </a:r>
            <a:r>
              <a:rPr lang="de-DE" dirty="0"/>
              <a:t> </a:t>
            </a:r>
            <a:r>
              <a:rPr lang="de-DE" dirty="0" err="1"/>
              <a:t>falst</a:t>
            </a:r>
            <a:endParaRPr lang="de-DE" dirty="0"/>
          </a:p>
          <a:p>
            <a:pPr lvl="1"/>
            <a:r>
              <a:rPr lang="de-DE" dirty="0" err="1"/>
              <a:t>Quol</a:t>
            </a:r>
            <a:r>
              <a:rPr lang="de-DE" dirty="0"/>
              <a:t> </a:t>
            </a:r>
            <a:r>
              <a:rPr lang="de-DE" dirty="0" err="1"/>
              <a:t>damnarin</a:t>
            </a:r>
            <a:r>
              <a:rPr lang="de-DE" dirty="0"/>
              <a:t> </a:t>
            </a:r>
            <a:r>
              <a:rPr lang="de-DE" dirty="0" err="1"/>
              <a:t>Tropi</a:t>
            </a:r>
            <a:r>
              <a:rPr lang="de-DE" dirty="0"/>
              <a:t> zu </a:t>
            </a:r>
            <a:r>
              <a:rPr lang="de-DE" dirty="0" err="1"/>
              <a:t>klenne</a:t>
            </a:r>
            <a:r>
              <a:rPr lang="de-DE" dirty="0"/>
              <a:t> </a:t>
            </a:r>
            <a:r>
              <a:rPr lang="de-DE" dirty="0" err="1"/>
              <a:t>perdi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Utilira</a:t>
            </a:r>
            <a:r>
              <a:rPr lang="de-DE" dirty="0"/>
              <a:t> </a:t>
            </a:r>
            <a:r>
              <a:rPr lang="de-DE" dirty="0" err="1"/>
              <a:t>regau</a:t>
            </a:r>
            <a:r>
              <a:rPr lang="de-DE" dirty="0"/>
              <a:t> </a:t>
            </a:r>
            <a:r>
              <a:rPr lang="de-DE" dirty="0" err="1"/>
              <a:t>socht</a:t>
            </a:r>
            <a:r>
              <a:rPr lang="de-DE" dirty="0"/>
              <a:t> mol sunt</a:t>
            </a:r>
          </a:p>
          <a:p>
            <a:pPr lvl="1"/>
            <a:r>
              <a:rPr lang="de-DE" dirty="0"/>
              <a:t>Her </a:t>
            </a:r>
            <a:r>
              <a:rPr lang="de-DE" dirty="0" err="1"/>
              <a:t>mitant</a:t>
            </a:r>
            <a:r>
              <a:rPr lang="de-DE" dirty="0"/>
              <a:t> </a:t>
            </a:r>
            <a:r>
              <a:rPr lang="de-DE" dirty="0" err="1"/>
              <a:t>dur</a:t>
            </a:r>
            <a:r>
              <a:rPr lang="de-DE" dirty="0"/>
              <a:t> </a:t>
            </a:r>
            <a:r>
              <a:rPr lang="de-DE" dirty="0" err="1"/>
              <a:t>Wolche</a:t>
            </a:r>
            <a:r>
              <a:rPr lang="de-DE" dirty="0"/>
              <a:t> to </a:t>
            </a:r>
            <a:r>
              <a:rPr lang="de-DE" dirty="0" err="1"/>
              <a:t>illemit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6" y="111129"/>
            <a:ext cx="11167533" cy="708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575736" y="1042991"/>
            <a:ext cx="11167533" cy="4772025"/>
          </a:xfrm>
        </p:spPr>
        <p:txBody>
          <a:bodyPr/>
          <a:lstStyle/>
          <a:p>
            <a:pPr lvl="0"/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6"/>
            <a:ext cx="12192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b="0">
              <a:solidFill>
                <a:srgbClr val="4DA6CB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Rectangle 3"/>
          <p:cNvSpPr>
            <a:spLocks noGrp="1" noChangeArrowheads="1"/>
          </p:cNvSpPr>
          <p:nvPr userDrawn="1">
            <p:ph type="body" idx="1"/>
          </p:nvPr>
        </p:nvSpPr>
        <p:spPr bwMode="gray">
          <a:xfrm>
            <a:off x="575733" y="1339851"/>
            <a:ext cx="11161184" cy="4622800"/>
          </a:xfrm>
          <a:noFill/>
        </p:spPr>
        <p:txBody>
          <a:bodyPr/>
          <a:lstStyle/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Kisuaeli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antux</a:t>
            </a:r>
            <a:r>
              <a:rPr lang="de-DE" sz="2000" dirty="0">
                <a:solidFill>
                  <a:srgbClr val="C0C0C0"/>
                </a:solidFill>
              </a:rPr>
              <a:t> in </a:t>
            </a:r>
            <a:r>
              <a:rPr lang="de-DE" sz="2000" dirty="0" err="1">
                <a:solidFill>
                  <a:srgbClr val="C0C0C0"/>
                </a:solidFill>
              </a:rPr>
              <a:t>weimi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kameran</a:t>
            </a:r>
            <a:r>
              <a:rPr lang="de-DE" sz="2000" dirty="0"/>
              <a:t> </a:t>
            </a:r>
          </a:p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Populario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falst</a:t>
            </a:r>
            <a:endParaRPr lang="de-DE" sz="2000" dirty="0">
              <a:solidFill>
                <a:srgbClr val="C0C0C0"/>
              </a:solidFill>
            </a:endParaRPr>
          </a:p>
          <a:p>
            <a:pPr lvl="1"/>
            <a:r>
              <a:rPr lang="de-DE" sz="2000" dirty="0" err="1"/>
              <a:t>Quol</a:t>
            </a:r>
            <a:r>
              <a:rPr lang="de-DE" sz="2000" dirty="0"/>
              <a:t> </a:t>
            </a:r>
            <a:r>
              <a:rPr lang="de-DE" sz="2000" dirty="0" err="1"/>
              <a:t>damnarin</a:t>
            </a:r>
            <a:r>
              <a:rPr lang="de-DE" sz="2000" dirty="0"/>
              <a:t> </a:t>
            </a:r>
            <a:r>
              <a:rPr lang="de-DE" sz="2000" dirty="0" err="1"/>
              <a:t>Tropi</a:t>
            </a:r>
            <a:r>
              <a:rPr lang="de-DE" sz="2000" dirty="0"/>
              <a:t> zu </a:t>
            </a:r>
            <a:r>
              <a:rPr lang="de-DE" sz="2000" dirty="0" err="1"/>
              <a:t>klenne</a:t>
            </a:r>
            <a:r>
              <a:rPr lang="de-DE" sz="2000" dirty="0"/>
              <a:t> </a:t>
            </a:r>
            <a:r>
              <a:rPr lang="de-DE" sz="2000" dirty="0" err="1"/>
              <a:t>perdi</a:t>
            </a:r>
            <a:r>
              <a:rPr lang="de-DE" sz="2000" dirty="0"/>
              <a:t> </a:t>
            </a:r>
          </a:p>
          <a:p>
            <a:pPr lvl="1">
              <a:buClr>
                <a:srgbClr val="C0C0C0"/>
              </a:buClr>
            </a:pPr>
            <a:r>
              <a:rPr lang="de-DE" sz="2000" dirty="0" err="1">
                <a:solidFill>
                  <a:srgbClr val="C0C0C0"/>
                </a:solidFill>
              </a:rPr>
              <a:t>Utilira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regau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socht</a:t>
            </a:r>
            <a:r>
              <a:rPr lang="de-DE" sz="2000" dirty="0">
                <a:solidFill>
                  <a:srgbClr val="C0C0C0"/>
                </a:solidFill>
              </a:rPr>
              <a:t> mol sunt</a:t>
            </a:r>
          </a:p>
          <a:p>
            <a:pPr lvl="1">
              <a:buClr>
                <a:srgbClr val="C0C0C0"/>
              </a:buClr>
            </a:pPr>
            <a:r>
              <a:rPr lang="de-DE" sz="2000" dirty="0">
                <a:solidFill>
                  <a:srgbClr val="C0C0C0"/>
                </a:solidFill>
              </a:rPr>
              <a:t>Her </a:t>
            </a:r>
            <a:r>
              <a:rPr lang="de-DE" sz="2000" dirty="0" err="1">
                <a:solidFill>
                  <a:srgbClr val="C0C0C0"/>
                </a:solidFill>
              </a:rPr>
              <a:t>mitant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dur</a:t>
            </a:r>
            <a:r>
              <a:rPr lang="de-DE" sz="2000" dirty="0">
                <a:solidFill>
                  <a:srgbClr val="C0C0C0"/>
                </a:solidFill>
              </a:rPr>
              <a:t> </a:t>
            </a:r>
            <a:r>
              <a:rPr lang="de-DE" sz="2000" dirty="0" err="1">
                <a:solidFill>
                  <a:srgbClr val="C0C0C0"/>
                </a:solidFill>
              </a:rPr>
              <a:t>Wolche</a:t>
            </a:r>
            <a:r>
              <a:rPr lang="de-DE" sz="2000" dirty="0">
                <a:solidFill>
                  <a:srgbClr val="C0C0C0"/>
                </a:solidFill>
              </a:rPr>
              <a:t> to </a:t>
            </a:r>
            <a:r>
              <a:rPr lang="de-DE" sz="2000" dirty="0" err="1">
                <a:solidFill>
                  <a:srgbClr val="C0C0C0"/>
                </a:solidFill>
              </a:rPr>
              <a:t>illemit</a:t>
            </a:r>
            <a:endParaRPr lang="de-DE" sz="2000" dirty="0">
              <a:solidFill>
                <a:srgbClr val="C0C0C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6" y="111129"/>
            <a:ext cx="11167533" cy="708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575736" y="1042991"/>
            <a:ext cx="11167533" cy="4772025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83117" y="4533035"/>
            <a:ext cx="11444816" cy="1762995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de-DE" b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6" name="Rectangle 18"/>
          <p:cNvSpPr>
            <a:spLocks noChangeArrowheads="1"/>
          </p:cNvSpPr>
          <p:nvPr userDrawn="1"/>
        </p:nvSpPr>
        <p:spPr bwMode="auto">
          <a:xfrm>
            <a:off x="383117" y="6297619"/>
            <a:ext cx="11444816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b="0">
              <a:solidFill>
                <a:srgbClr val="000000"/>
              </a:solidFill>
            </a:endParaRPr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07017" y="4354513"/>
            <a:ext cx="10363200" cy="874712"/>
          </a:xfrm>
        </p:spPr>
        <p:txBody>
          <a:bodyPr/>
          <a:lstStyle>
            <a:lvl1pPr>
              <a:defRPr smtClean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07024" y="5497513"/>
            <a:ext cx="10331449" cy="334962"/>
          </a:xfrm>
        </p:spPr>
        <p:txBody>
          <a:bodyPr/>
          <a:lstStyle>
            <a:lvl1pPr marL="0" indent="0">
              <a:defRPr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Rectangle 22"/>
          <p:cNvSpPr>
            <a:spLocks noChangeArrowheads="1"/>
          </p:cNvSpPr>
          <p:nvPr userDrawn="1"/>
        </p:nvSpPr>
        <p:spPr bwMode="auto">
          <a:xfrm>
            <a:off x="383117" y="1681163"/>
            <a:ext cx="11444816" cy="285028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de-DE" b="0" dirty="0">
                <a:solidFill>
                  <a:srgbClr val="000000"/>
                </a:solidFill>
              </a:rPr>
              <a:t>Platzhalter für Bild, Bild auf Titelfolie hinter das Logo einsetzen</a:t>
            </a:r>
          </a:p>
        </p:txBody>
      </p:sp>
      <p:pic>
        <p:nvPicPr>
          <p:cNvPr id="103436" name="Picture 13" descr="TUBS_CO_15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" y="741363"/>
            <a:ext cx="3357033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feld 9"/>
          <p:cNvSpPr txBox="1"/>
          <p:nvPr userDrawn="1"/>
        </p:nvSpPr>
        <p:spPr>
          <a:xfrm>
            <a:off x="9279276" y="560536"/>
            <a:ext cx="17379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</a:rPr>
              <a:t>Institut für Füge- und</a:t>
            </a:r>
          </a:p>
          <a:p>
            <a:r>
              <a:rPr lang="de-DE" sz="1200" dirty="0">
                <a:solidFill>
                  <a:srgbClr val="000000"/>
                </a:solidFill>
              </a:rPr>
              <a:t>Schweißtechnik</a:t>
            </a:r>
          </a:p>
        </p:txBody>
      </p:sp>
      <p:pic>
        <p:nvPicPr>
          <p:cNvPr id="10" name="Picture 9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DDAB8669-EBA4-474B-B04D-4250D8F3A6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16" y="490538"/>
            <a:ext cx="1074141" cy="719091"/>
          </a:xfrm>
          <a:prstGeom prst="rect">
            <a:avLst/>
          </a:prstGeom>
        </p:spPr>
      </p:pic>
      <p:sp>
        <p:nvSpPr>
          <p:cNvPr id="11" name="Textfeld 9">
            <a:extLst>
              <a:ext uri="{FF2B5EF4-FFF2-40B4-BE49-F238E27FC236}">
                <a16:creationId xmlns:a16="http://schemas.microsoft.com/office/drawing/2014/main" id="{6A00736A-B03C-4110-AE07-7B9F5418CE0A}"/>
              </a:ext>
            </a:extLst>
          </p:cNvPr>
          <p:cNvSpPr txBox="1"/>
          <p:nvPr userDrawn="1"/>
        </p:nvSpPr>
        <p:spPr>
          <a:xfrm>
            <a:off x="6272748" y="560536"/>
            <a:ext cx="187904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Gesellschaft </a:t>
            </a:r>
            <a:r>
              <a:rPr lang="en-DE" sz="1200" dirty="0" err="1">
                <a:solidFill>
                  <a:srgbClr val="000000"/>
                </a:solidFill>
              </a:rPr>
              <a:t>für</a:t>
            </a:r>
            <a:r>
              <a:rPr lang="en-DE" sz="1200" dirty="0">
                <a:solidFill>
                  <a:srgbClr val="000000"/>
                </a:solidFill>
              </a:rPr>
              <a:t> </a:t>
            </a:r>
            <a:br>
              <a:rPr lang="en-DE" sz="1200" dirty="0">
                <a:solidFill>
                  <a:srgbClr val="000000"/>
                </a:solidFill>
              </a:rPr>
            </a:br>
            <a:r>
              <a:rPr lang="en-DE" sz="1200" dirty="0" err="1">
                <a:solidFill>
                  <a:srgbClr val="000000"/>
                </a:solidFill>
              </a:rPr>
              <a:t>numerische</a:t>
            </a:r>
            <a:r>
              <a:rPr lang="en-DE" sz="1200" dirty="0">
                <a:solidFill>
                  <a:srgbClr val="000000"/>
                </a:solidFill>
              </a:rPr>
              <a:t> Simulation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14" name="Picture 11" descr="ifs-Logo-RGB">
            <a:extLst>
              <a:ext uri="{FF2B5EF4-FFF2-40B4-BE49-F238E27FC236}">
                <a16:creationId xmlns:a16="http://schemas.microsoft.com/office/drawing/2014/main" id="{E5728F5E-DD03-44B4-A47C-D3394DD8B0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17252" y="415621"/>
            <a:ext cx="694458" cy="65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6" y="111129"/>
            <a:ext cx="11167533" cy="708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75737" y="1138239"/>
            <a:ext cx="5482167" cy="46767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61106" y="1138239"/>
            <a:ext cx="5482167" cy="46767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b="0">
              <a:solidFill>
                <a:srgbClr val="4DA6CB"/>
              </a:solidFill>
            </a:endParaRPr>
          </a:p>
        </p:txBody>
      </p:sp>
      <p:sp>
        <p:nvSpPr>
          <p:cNvPr id="1038" name="Line 14"/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b="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6" y="111129"/>
            <a:ext cx="1116753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6" y="1042991"/>
            <a:ext cx="11167533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9763197" y="6241259"/>
            <a:ext cx="14750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000" b="1" dirty="0">
                <a:solidFill>
                  <a:srgbClr val="000000"/>
                </a:solidFill>
                <a:latin typeface="Arial"/>
              </a:rPr>
              <a:t>Institut für Füge- und</a:t>
            </a:r>
          </a:p>
          <a:p>
            <a:pPr>
              <a:defRPr/>
            </a:pPr>
            <a:r>
              <a:rPr lang="de-DE" sz="1000" b="1" dirty="0">
                <a:solidFill>
                  <a:srgbClr val="000000"/>
                </a:solidFill>
                <a:latin typeface="Arial"/>
              </a:rPr>
              <a:t>Schweißtechnik</a:t>
            </a:r>
          </a:p>
        </p:txBody>
      </p:sp>
      <p:sp>
        <p:nvSpPr>
          <p:cNvPr id="12" name="Textfeld 9">
            <a:extLst>
              <a:ext uri="{FF2B5EF4-FFF2-40B4-BE49-F238E27FC236}">
                <a16:creationId xmlns:a16="http://schemas.microsoft.com/office/drawing/2014/main" id="{43553620-C34A-4398-BC72-9984AEB152FB}"/>
              </a:ext>
            </a:extLst>
          </p:cNvPr>
          <p:cNvSpPr txBox="1"/>
          <p:nvPr userDrawn="1"/>
        </p:nvSpPr>
        <p:spPr>
          <a:xfrm>
            <a:off x="7231230" y="6243144"/>
            <a:ext cx="15905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DE" sz="1000" b="1" dirty="0">
                <a:solidFill>
                  <a:srgbClr val="000000"/>
                </a:solidFill>
                <a:latin typeface="Arial"/>
              </a:rPr>
              <a:t>Gesellschaft </a:t>
            </a:r>
            <a:r>
              <a:rPr lang="en-DE" sz="1000" b="1" dirty="0" err="1">
                <a:solidFill>
                  <a:srgbClr val="000000"/>
                </a:solidFill>
                <a:latin typeface="Arial"/>
              </a:rPr>
              <a:t>für</a:t>
            </a:r>
            <a:r>
              <a:rPr lang="en-DE" sz="1000" b="1" dirty="0">
                <a:solidFill>
                  <a:srgbClr val="000000"/>
                </a:solidFill>
                <a:latin typeface="Arial"/>
              </a:rPr>
              <a:t> </a:t>
            </a:r>
            <a:br>
              <a:rPr lang="en-DE" sz="1000" b="1" dirty="0">
                <a:solidFill>
                  <a:srgbClr val="000000"/>
                </a:solidFill>
                <a:latin typeface="Arial"/>
              </a:rPr>
            </a:br>
            <a:r>
              <a:rPr lang="en-DE" sz="1000" b="1" dirty="0" err="1">
                <a:solidFill>
                  <a:srgbClr val="000000"/>
                </a:solidFill>
                <a:latin typeface="Arial"/>
              </a:rPr>
              <a:t>numerische</a:t>
            </a:r>
            <a:r>
              <a:rPr lang="en-DE" sz="1000" b="1" dirty="0">
                <a:solidFill>
                  <a:srgbClr val="000000"/>
                </a:solidFill>
                <a:latin typeface="Arial"/>
              </a:rPr>
              <a:t> Simulation</a:t>
            </a:r>
            <a:endParaRPr lang="de-DE" sz="1000" b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" name="Picture 12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5416FF0C-E9D7-4018-9D3B-8E127BF40E1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80" y="6145230"/>
            <a:ext cx="974617" cy="652464"/>
          </a:xfrm>
          <a:prstGeom prst="rect">
            <a:avLst/>
          </a:prstGeom>
        </p:spPr>
      </p:pic>
      <p:pic>
        <p:nvPicPr>
          <p:cNvPr id="14" name="Picture 11" descr="ifs-Logo-RGB">
            <a:extLst>
              <a:ext uri="{FF2B5EF4-FFF2-40B4-BE49-F238E27FC236}">
                <a16:creationId xmlns:a16="http://schemas.microsoft.com/office/drawing/2014/main" id="{10359E1E-594E-428E-B311-55A522D8B0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08198" y="6146210"/>
            <a:ext cx="694458" cy="65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0" descr="TUBS_CO_70vH_150dpi">
            <a:extLst>
              <a:ext uri="{FF2B5EF4-FFF2-40B4-BE49-F238E27FC236}">
                <a16:creationId xmlns:a16="http://schemas.microsoft.com/office/drawing/2014/main" id="{9C2D4C5E-C954-4ED6-8F53-CCE706158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6091238"/>
            <a:ext cx="176212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feld 7">
            <a:extLst>
              <a:ext uri="{FF2B5EF4-FFF2-40B4-BE49-F238E27FC236}">
                <a16:creationId xmlns:a16="http://schemas.microsoft.com/office/drawing/2014/main" id="{5F742E2A-3506-422F-81C3-2EE3E8659CBB}"/>
              </a:ext>
            </a:extLst>
          </p:cNvPr>
          <p:cNvSpPr txBox="1"/>
          <p:nvPr userDrawn="1"/>
        </p:nvSpPr>
        <p:spPr>
          <a:xfrm>
            <a:off x="1850087" y="6121240"/>
            <a:ext cx="549349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DE" sz="800" b="0" dirty="0">
                <a:solidFill>
                  <a:srgbClr val="000000"/>
                </a:solidFill>
              </a:rPr>
              <a:t>22.09.2021</a:t>
            </a:r>
            <a:r>
              <a:rPr lang="de-DE" sz="800" b="0" dirty="0">
                <a:solidFill>
                  <a:srgbClr val="000000"/>
                </a:solidFill>
              </a:rPr>
              <a:t> | </a:t>
            </a:r>
            <a:r>
              <a:rPr lang="en-DE" sz="800" b="0" dirty="0">
                <a:solidFill>
                  <a:srgbClr val="000000"/>
                </a:solidFill>
              </a:rPr>
              <a:t>Suba S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va Chandran Kalimuthu</a:t>
            </a:r>
            <a:r>
              <a:rPr lang="de-DE" sz="800" b="0" dirty="0">
                <a:solidFill>
                  <a:srgbClr val="000000"/>
                </a:solidFill>
              </a:rPr>
              <a:t> | </a:t>
            </a:r>
            <a:r>
              <a:rPr lang="en-DE" sz="800" b="0" dirty="0">
                <a:solidFill>
                  <a:srgbClr val="000000"/>
                </a:solidFill>
              </a:rPr>
              <a:t>S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m</a:t>
            </a:r>
            <a:r>
              <a:rPr lang="de-DE" sz="800" b="0" dirty="0">
                <a:solidFill>
                  <a:srgbClr val="000000"/>
                </a:solidFill>
              </a:rPr>
              <a:t>u</a:t>
            </a:r>
            <a:r>
              <a:rPr lang="en-DE" sz="800" b="0" dirty="0">
                <a:solidFill>
                  <a:srgbClr val="000000"/>
                </a:solidFill>
              </a:rPr>
              <a:t>l</a:t>
            </a:r>
            <a:r>
              <a:rPr lang="de-DE" sz="800" b="0" dirty="0">
                <a:solidFill>
                  <a:srgbClr val="000000"/>
                </a:solidFill>
              </a:rPr>
              <a:t>a</a:t>
            </a:r>
            <a:r>
              <a:rPr lang="en-DE" sz="800" b="0" dirty="0">
                <a:solidFill>
                  <a:srgbClr val="000000"/>
                </a:solidFill>
              </a:rPr>
              <a:t>t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o</a:t>
            </a:r>
            <a:r>
              <a:rPr lang="de-DE" sz="800" b="0" dirty="0">
                <a:solidFill>
                  <a:srgbClr val="000000"/>
                </a:solidFill>
              </a:rPr>
              <a:t>n</a:t>
            </a:r>
            <a:r>
              <a:rPr lang="en-DE" sz="800" b="0" dirty="0">
                <a:solidFill>
                  <a:srgbClr val="000000"/>
                </a:solidFill>
              </a:rPr>
              <a:t> </a:t>
            </a:r>
            <a:r>
              <a:rPr lang="de-DE" sz="800" b="0" dirty="0">
                <a:solidFill>
                  <a:srgbClr val="000000"/>
                </a:solidFill>
              </a:rPr>
              <a:t>o</a:t>
            </a:r>
            <a:r>
              <a:rPr lang="en-DE" sz="800" b="0" dirty="0">
                <a:solidFill>
                  <a:srgbClr val="000000"/>
                </a:solidFill>
              </a:rPr>
              <a:t>f deformations of fusion bonded hybrid components</a:t>
            </a:r>
            <a:r>
              <a:rPr lang="de-DE" sz="800" b="0" dirty="0">
                <a:solidFill>
                  <a:srgbClr val="000000"/>
                </a:solidFill>
              </a:rPr>
              <a:t>| </a:t>
            </a:r>
            <a:r>
              <a:rPr lang="en-DE" sz="800" b="0" dirty="0">
                <a:solidFill>
                  <a:srgbClr val="000000"/>
                </a:solidFill>
              </a:rPr>
              <a:t>Pag</a:t>
            </a:r>
            <a:r>
              <a:rPr lang="de-DE" sz="800" b="0" dirty="0">
                <a:solidFill>
                  <a:srgbClr val="000000"/>
                </a:solidFill>
              </a:rPr>
              <a:t>e </a:t>
            </a:r>
            <a:fld id="{E112D35D-1F7A-4B5A-8131-B6E6D21CA0A1}" type="slidenum">
              <a:rPr lang="de-DE" sz="800" b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sz="800" b="0" dirty="0">
              <a:solidFill>
                <a:srgbClr val="000000"/>
              </a:solidFill>
            </a:endParaRPr>
          </a:p>
          <a:p>
            <a:pPr>
              <a:defRPr/>
            </a:pPr>
            <a:endParaRPr lang="de-DE" sz="800" b="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76" r:id="rId3"/>
    <p:sldLayoutId id="2147483784" r:id="rId4"/>
    <p:sldLayoutId id="2147483789" r:id="rId5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495" indent="-188909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42" indent="-16985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12" indent="-179384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32" indent="-198434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21" indent="-198434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09" indent="-198434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498" indent="-198434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686" indent="-198434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b="0">
              <a:solidFill>
                <a:srgbClr val="4DA6CB"/>
              </a:solidFill>
            </a:endParaRPr>
          </a:p>
        </p:txBody>
      </p:sp>
      <p:sp>
        <p:nvSpPr>
          <p:cNvPr id="1038" name="Line 14"/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b="0">
              <a:solidFill>
                <a:srgbClr val="000000"/>
              </a:solidFill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6" y="111129"/>
            <a:ext cx="1116753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6" y="1042991"/>
            <a:ext cx="11167533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1850087" y="6121240"/>
            <a:ext cx="549349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DE" sz="800" b="0" dirty="0">
                <a:solidFill>
                  <a:srgbClr val="000000"/>
                </a:solidFill>
              </a:rPr>
              <a:t>22.09.2021</a:t>
            </a:r>
            <a:r>
              <a:rPr lang="de-DE" sz="800" b="0" dirty="0">
                <a:solidFill>
                  <a:srgbClr val="000000"/>
                </a:solidFill>
              </a:rPr>
              <a:t> | </a:t>
            </a:r>
            <a:r>
              <a:rPr lang="en-DE" sz="800" b="0" dirty="0">
                <a:solidFill>
                  <a:srgbClr val="000000"/>
                </a:solidFill>
              </a:rPr>
              <a:t>Suba S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va Chandran Kalimuthu</a:t>
            </a:r>
            <a:r>
              <a:rPr lang="de-DE" sz="800" b="0" dirty="0">
                <a:solidFill>
                  <a:srgbClr val="000000"/>
                </a:solidFill>
              </a:rPr>
              <a:t> | </a:t>
            </a:r>
            <a:r>
              <a:rPr lang="en-DE" sz="800" b="0" dirty="0">
                <a:solidFill>
                  <a:srgbClr val="000000"/>
                </a:solidFill>
              </a:rPr>
              <a:t>S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m</a:t>
            </a:r>
            <a:r>
              <a:rPr lang="de-DE" sz="800" b="0" dirty="0">
                <a:solidFill>
                  <a:srgbClr val="000000"/>
                </a:solidFill>
              </a:rPr>
              <a:t>u</a:t>
            </a:r>
            <a:r>
              <a:rPr lang="en-DE" sz="800" b="0" dirty="0">
                <a:solidFill>
                  <a:srgbClr val="000000"/>
                </a:solidFill>
              </a:rPr>
              <a:t>l</a:t>
            </a:r>
            <a:r>
              <a:rPr lang="de-DE" sz="800" b="0" dirty="0">
                <a:solidFill>
                  <a:srgbClr val="000000"/>
                </a:solidFill>
              </a:rPr>
              <a:t>a</a:t>
            </a:r>
            <a:r>
              <a:rPr lang="en-DE" sz="800" b="0" dirty="0">
                <a:solidFill>
                  <a:srgbClr val="000000"/>
                </a:solidFill>
              </a:rPr>
              <a:t>t</a:t>
            </a:r>
            <a:r>
              <a:rPr lang="de-DE" sz="800" b="0" dirty="0">
                <a:solidFill>
                  <a:srgbClr val="000000"/>
                </a:solidFill>
              </a:rPr>
              <a:t>i</a:t>
            </a:r>
            <a:r>
              <a:rPr lang="en-DE" sz="800" b="0" dirty="0">
                <a:solidFill>
                  <a:srgbClr val="000000"/>
                </a:solidFill>
              </a:rPr>
              <a:t>o</a:t>
            </a:r>
            <a:r>
              <a:rPr lang="de-DE" sz="800" b="0" dirty="0">
                <a:solidFill>
                  <a:srgbClr val="000000"/>
                </a:solidFill>
              </a:rPr>
              <a:t>n</a:t>
            </a:r>
            <a:r>
              <a:rPr lang="en-DE" sz="800" b="0" dirty="0">
                <a:solidFill>
                  <a:srgbClr val="000000"/>
                </a:solidFill>
              </a:rPr>
              <a:t> </a:t>
            </a:r>
            <a:r>
              <a:rPr lang="de-DE" sz="800" b="0" dirty="0">
                <a:solidFill>
                  <a:srgbClr val="000000"/>
                </a:solidFill>
              </a:rPr>
              <a:t>o</a:t>
            </a:r>
            <a:r>
              <a:rPr lang="en-DE" sz="800" b="0" dirty="0">
                <a:solidFill>
                  <a:srgbClr val="000000"/>
                </a:solidFill>
              </a:rPr>
              <a:t>f deformations of fusion bonded hybrid components</a:t>
            </a:r>
            <a:r>
              <a:rPr lang="de-DE" sz="800" b="0" dirty="0">
                <a:solidFill>
                  <a:srgbClr val="000000"/>
                </a:solidFill>
              </a:rPr>
              <a:t>| </a:t>
            </a:r>
            <a:r>
              <a:rPr lang="en-DE" sz="800" b="0" dirty="0">
                <a:solidFill>
                  <a:srgbClr val="000000"/>
                </a:solidFill>
              </a:rPr>
              <a:t>Pag</a:t>
            </a:r>
            <a:r>
              <a:rPr lang="de-DE" sz="800" b="0" dirty="0">
                <a:solidFill>
                  <a:srgbClr val="000000"/>
                </a:solidFill>
              </a:rPr>
              <a:t>e </a:t>
            </a:r>
            <a:fld id="{E112D35D-1F7A-4B5A-8131-B6E6D21CA0A1}" type="slidenum">
              <a:rPr lang="de-DE" sz="800" b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sz="800" b="0" dirty="0">
              <a:solidFill>
                <a:srgbClr val="000000"/>
              </a:solidFill>
            </a:endParaRPr>
          </a:p>
          <a:p>
            <a:pPr>
              <a:defRPr/>
            </a:pPr>
            <a:endParaRPr lang="de-DE" sz="800" b="0" dirty="0">
              <a:solidFill>
                <a:srgbClr val="000000"/>
              </a:solidFill>
            </a:endParaRPr>
          </a:p>
        </p:txBody>
      </p:sp>
      <p:sp>
        <p:nvSpPr>
          <p:cNvPr id="11" name="Textfeld 9">
            <a:extLst>
              <a:ext uri="{FF2B5EF4-FFF2-40B4-BE49-F238E27FC236}">
                <a16:creationId xmlns:a16="http://schemas.microsoft.com/office/drawing/2014/main" id="{9C542DBC-373C-4EC9-9F59-007B9C106500}"/>
              </a:ext>
            </a:extLst>
          </p:cNvPr>
          <p:cNvSpPr txBox="1"/>
          <p:nvPr userDrawn="1"/>
        </p:nvSpPr>
        <p:spPr>
          <a:xfrm>
            <a:off x="9763197" y="6241259"/>
            <a:ext cx="14750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000" b="1" dirty="0">
                <a:solidFill>
                  <a:srgbClr val="000000"/>
                </a:solidFill>
                <a:latin typeface="Arial"/>
              </a:rPr>
              <a:t>Institut für Füge- und</a:t>
            </a:r>
          </a:p>
          <a:p>
            <a:pPr>
              <a:defRPr/>
            </a:pPr>
            <a:r>
              <a:rPr lang="de-DE" sz="1000" b="1" dirty="0">
                <a:solidFill>
                  <a:srgbClr val="000000"/>
                </a:solidFill>
                <a:latin typeface="Arial"/>
              </a:rPr>
              <a:t>Schweißtechnik</a:t>
            </a:r>
          </a:p>
        </p:txBody>
      </p:sp>
      <p:sp>
        <p:nvSpPr>
          <p:cNvPr id="12" name="Textfeld 9">
            <a:extLst>
              <a:ext uri="{FF2B5EF4-FFF2-40B4-BE49-F238E27FC236}">
                <a16:creationId xmlns:a16="http://schemas.microsoft.com/office/drawing/2014/main" id="{A23C85F4-F3A5-4A0C-8EDB-686D228E085B}"/>
              </a:ext>
            </a:extLst>
          </p:cNvPr>
          <p:cNvSpPr txBox="1"/>
          <p:nvPr userDrawn="1"/>
        </p:nvSpPr>
        <p:spPr>
          <a:xfrm>
            <a:off x="7231230" y="6243144"/>
            <a:ext cx="15905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DE" sz="1000" b="1" dirty="0">
                <a:solidFill>
                  <a:srgbClr val="000000"/>
                </a:solidFill>
                <a:latin typeface="Arial"/>
              </a:rPr>
              <a:t>Gesellschaft </a:t>
            </a:r>
            <a:r>
              <a:rPr lang="en-DE" sz="1000" b="1" dirty="0" err="1">
                <a:solidFill>
                  <a:srgbClr val="000000"/>
                </a:solidFill>
                <a:latin typeface="Arial"/>
              </a:rPr>
              <a:t>für</a:t>
            </a:r>
            <a:r>
              <a:rPr lang="en-DE" sz="1000" b="1" dirty="0">
                <a:solidFill>
                  <a:srgbClr val="000000"/>
                </a:solidFill>
                <a:latin typeface="Arial"/>
              </a:rPr>
              <a:t> </a:t>
            </a:r>
            <a:br>
              <a:rPr lang="en-DE" sz="1000" b="1" dirty="0">
                <a:solidFill>
                  <a:srgbClr val="000000"/>
                </a:solidFill>
                <a:latin typeface="Arial"/>
              </a:rPr>
            </a:br>
            <a:r>
              <a:rPr lang="en-DE" sz="1000" b="1" dirty="0" err="1">
                <a:solidFill>
                  <a:srgbClr val="000000"/>
                </a:solidFill>
                <a:latin typeface="Arial"/>
              </a:rPr>
              <a:t>numerische</a:t>
            </a:r>
            <a:r>
              <a:rPr lang="en-DE" sz="1000" b="1" dirty="0">
                <a:solidFill>
                  <a:srgbClr val="000000"/>
                </a:solidFill>
                <a:latin typeface="Arial"/>
              </a:rPr>
              <a:t> Simulation</a:t>
            </a:r>
            <a:endParaRPr lang="de-DE" sz="1000" b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" name="Picture 12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BB99423A-AA3A-401D-B469-B346997BA3F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80" y="6145230"/>
            <a:ext cx="974617" cy="652464"/>
          </a:xfrm>
          <a:prstGeom prst="rect">
            <a:avLst/>
          </a:prstGeom>
        </p:spPr>
      </p:pic>
      <p:pic>
        <p:nvPicPr>
          <p:cNvPr id="14" name="Picture 11" descr="ifs-Logo-RGB">
            <a:extLst>
              <a:ext uri="{FF2B5EF4-FFF2-40B4-BE49-F238E27FC236}">
                <a16:creationId xmlns:a16="http://schemas.microsoft.com/office/drawing/2014/main" id="{CDEC3A38-61BF-4E4E-9F38-7A09E48168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208198" y="6146210"/>
            <a:ext cx="694458" cy="65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0" descr="TUBS_CO_70vH_150dpi">
            <a:extLst>
              <a:ext uri="{FF2B5EF4-FFF2-40B4-BE49-F238E27FC236}">
                <a16:creationId xmlns:a16="http://schemas.microsoft.com/office/drawing/2014/main" id="{3C2206A5-91F5-422E-8F33-E4304B6A32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6091238"/>
            <a:ext cx="176212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495" indent="-188909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42" indent="-16985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12" indent="-17938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32" indent="-19843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21" indent="-198434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09" indent="-198434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498" indent="-198434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686" indent="-198434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4.emf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hicleservicepros.com/collision-repair/body-shop-and-repair/article/21191679/a-guide-to-carbon-fiber-reinforced-polymer-repairs" TargetMode="External"/><Relationship Id="rId2" Type="http://schemas.openxmlformats.org/officeDocument/2006/relationships/hyperlink" Target="https://doi.org/10.1177/09544070209657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xess.com/en/Media/Press-Releases/2019/09/Composite-insert-as-a-structural-reinforcement-for-A-pillars" TargetMode="External"/><Relationship Id="rId5" Type="http://schemas.openxmlformats.org/officeDocument/2006/relationships/hyperlink" Target="https://www.theseus-fe.com/ths_content/publications/slides/20061129_slides_kleben-im-karosseriebau_prozess-simulation_de.pdf" TargetMode="External"/><Relationship Id="rId4" Type="http://schemas.openxmlformats.org/officeDocument/2006/relationships/hyperlink" Target="https://www.theseus-fe.com/simulation-software/paint-dryer-simulatio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hyperlink" Target="https://www.instron.com/de-de/products/testing-accessories/flexure-fixtures/three-point-bend-test-fixtures?region=German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emf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1.jpg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46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2FD430-63AC-4897-8670-D4A29F41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1534911"/>
            <a:ext cx="7200000" cy="3035784"/>
          </a:xfrm>
          <a:prstGeom prst="rect">
            <a:avLst/>
          </a:prstGeom>
        </p:spPr>
      </p:pic>
      <p:sp>
        <p:nvSpPr>
          <p:cNvPr id="1127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74185" y="4570695"/>
            <a:ext cx="11260859" cy="923779"/>
          </a:xfrm>
        </p:spPr>
        <p:txBody>
          <a:bodyPr/>
          <a:lstStyle/>
          <a:p>
            <a:r>
              <a:rPr lang="en-DE" dirty="0"/>
              <a:t>S</a:t>
            </a:r>
            <a:r>
              <a:rPr lang="en-GB" dirty="0" err="1"/>
              <a:t>imulation</a:t>
            </a:r>
            <a:r>
              <a:rPr lang="en-GB" dirty="0"/>
              <a:t> of </a:t>
            </a:r>
            <a:r>
              <a:rPr lang="en-DE" dirty="0"/>
              <a:t>process induced deformations of fusion bonded hybrid components and potential analysis in a car model</a:t>
            </a:r>
            <a:endParaRPr lang="de-DE" dirty="0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474185" y="5713316"/>
            <a:ext cx="7748587" cy="334963"/>
          </a:xfrm>
        </p:spPr>
        <p:txBody>
          <a:bodyPr/>
          <a:lstStyle/>
          <a:p>
            <a:r>
              <a:rPr lang="en-DE" dirty="0"/>
              <a:t>Suba Siva Chandran</a:t>
            </a:r>
            <a:r>
              <a:rPr lang="de-DE" dirty="0"/>
              <a:t>, </a:t>
            </a:r>
            <a:r>
              <a:rPr lang="en-DE" dirty="0"/>
              <a:t>K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m</a:t>
            </a:r>
            <a:r>
              <a:rPr lang="de-DE" dirty="0"/>
              <a:t>u</a:t>
            </a:r>
            <a:r>
              <a:rPr lang="en-DE" dirty="0"/>
              <a:t>t</a:t>
            </a:r>
            <a:r>
              <a:rPr lang="de-DE" dirty="0"/>
              <a:t>h</a:t>
            </a:r>
            <a:r>
              <a:rPr lang="en-DE" dirty="0"/>
              <a:t>u</a:t>
            </a:r>
            <a:r>
              <a:rPr lang="de-DE" dirty="0"/>
              <a:t>, </a:t>
            </a:r>
            <a:r>
              <a:rPr lang="en-DE" dirty="0"/>
              <a:t>22.09.2021</a:t>
            </a:r>
            <a:endParaRPr lang="de-DE" dirty="0"/>
          </a:p>
        </p:txBody>
      </p:sp>
      <p:pic>
        <p:nvPicPr>
          <p:cNvPr id="11268" name="Picture 13" descr="TUBS_CO_150dp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7787"/>
            <a:ext cx="3359020" cy="125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C846FC-A30A-4791-A2EF-6F2E7EE888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47032" y="1669130"/>
            <a:ext cx="4297936" cy="2901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8BA01B-122F-4EAB-A28A-7820B32231FF}"/>
              </a:ext>
            </a:extLst>
          </p:cNvPr>
          <p:cNvSpPr txBox="1"/>
          <p:nvPr/>
        </p:nvSpPr>
        <p:spPr>
          <a:xfrm>
            <a:off x="11536136" y="4324474"/>
            <a:ext cx="507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0" i="1" dirty="0">
                <a:solidFill>
                  <a:srgbClr val="FF0000"/>
                </a:solidFill>
              </a:rPr>
              <a:t>[5]</a:t>
            </a:r>
            <a:endParaRPr lang="en-DE" sz="1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81F00BB-ECD8-49B7-95B5-6B37C031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469" y="2490587"/>
            <a:ext cx="1001005" cy="698543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29B52C59-8A27-47C4-A0E9-C7A945931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67" y="1469530"/>
            <a:ext cx="4496976" cy="1518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7134B-EC91-4CBB-92BF-78A93483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708" y="1091296"/>
            <a:ext cx="1699810" cy="2396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49A45-9322-493E-9B06-09E62292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Simulation principle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4000B-C86F-4432-B367-1DD78E3FC497}"/>
              </a:ext>
            </a:extLst>
          </p:cNvPr>
          <p:cNvSpPr/>
          <p:nvPr/>
        </p:nvSpPr>
        <p:spPr>
          <a:xfrm>
            <a:off x="94593" y="949181"/>
            <a:ext cx="8489849" cy="247982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ABAF9-3DED-4133-9736-F873EC905D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9" y="1481519"/>
            <a:ext cx="1886857" cy="1415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29A6DC-D314-43B4-86A0-5C55503CD16C}"/>
              </a:ext>
            </a:extLst>
          </p:cNvPr>
          <p:cNvSpPr txBox="1"/>
          <p:nvPr/>
        </p:nvSpPr>
        <p:spPr>
          <a:xfrm>
            <a:off x="3382237" y="3059667"/>
            <a:ext cx="23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Process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759F6-62A1-4D34-8B65-3EEC5DED39C7}"/>
              </a:ext>
            </a:extLst>
          </p:cNvPr>
          <p:cNvSpPr/>
          <p:nvPr/>
        </p:nvSpPr>
        <p:spPr>
          <a:xfrm>
            <a:off x="8652128" y="949180"/>
            <a:ext cx="3479329" cy="2479819"/>
          </a:xfrm>
          <a:prstGeom prst="rect">
            <a:avLst/>
          </a:prstGeom>
          <a:noFill/>
          <a:ln w="28575">
            <a:solidFill>
              <a:srgbClr val="3333FF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1889A-8365-48AF-8FD7-2C79ED908CDB}"/>
              </a:ext>
            </a:extLst>
          </p:cNvPr>
          <p:cNvSpPr txBox="1"/>
          <p:nvPr/>
        </p:nvSpPr>
        <p:spPr>
          <a:xfrm>
            <a:off x="9853059" y="3059667"/>
            <a:ext cx="23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Structural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9DA2F47-3E41-4B94-B5CF-ED712F482411}"/>
              </a:ext>
            </a:extLst>
          </p:cNvPr>
          <p:cNvCxnSpPr>
            <a:cxnSpLocks/>
          </p:cNvCxnSpPr>
          <p:nvPr/>
        </p:nvCxnSpPr>
        <p:spPr>
          <a:xfrm flipV="1">
            <a:off x="5261781" y="2189089"/>
            <a:ext cx="1694190" cy="40794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1C339C-23D3-4F2E-A52D-8D5F379A73BE}"/>
              </a:ext>
            </a:extLst>
          </p:cNvPr>
          <p:cNvSpPr txBox="1"/>
          <p:nvPr/>
        </p:nvSpPr>
        <p:spPr>
          <a:xfrm>
            <a:off x="-50081" y="906096"/>
            <a:ext cx="263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Temperature recording using thermocouple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08106F-B709-4485-90E2-5A4275547DF5}"/>
              </a:ext>
            </a:extLst>
          </p:cNvPr>
          <p:cNvSpPr txBox="1"/>
          <p:nvPr/>
        </p:nvSpPr>
        <p:spPr>
          <a:xfrm>
            <a:off x="6591754" y="938193"/>
            <a:ext cx="205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Process simulation transfer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01E0F-858D-4F3D-B5F1-7C93AF442887}"/>
              </a:ext>
            </a:extLst>
          </p:cNvPr>
          <p:cNvSpPr txBox="1"/>
          <p:nvPr/>
        </p:nvSpPr>
        <p:spPr>
          <a:xfrm>
            <a:off x="3657773" y="912120"/>
            <a:ext cx="263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Nodal temperature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2EA10-0DEA-444C-A0DD-57B88A0370CB}"/>
              </a:ext>
            </a:extLst>
          </p:cNvPr>
          <p:cNvSpPr txBox="1"/>
          <p:nvPr/>
        </p:nvSpPr>
        <p:spPr>
          <a:xfrm>
            <a:off x="3671034" y="1099788"/>
            <a:ext cx="263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Displacements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83A9C7-5E5F-4187-BE44-096DB6F81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590" y="1028179"/>
            <a:ext cx="1722839" cy="1383409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E97CE01B-319C-4A00-AF12-357F6E44DF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11" y="1061138"/>
            <a:ext cx="1706341" cy="1382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5397B36-3115-44FD-81E8-1F2C7B04E3E4}"/>
              </a:ext>
            </a:extLst>
          </p:cNvPr>
          <p:cNvSpPr txBox="1"/>
          <p:nvPr/>
        </p:nvSpPr>
        <p:spPr>
          <a:xfrm>
            <a:off x="8471494" y="1250674"/>
            <a:ext cx="263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Steel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1D9675-00AB-45EB-8A08-14D5AA3A5A16}"/>
              </a:ext>
            </a:extLst>
          </p:cNvPr>
          <p:cNvSpPr txBox="1"/>
          <p:nvPr/>
        </p:nvSpPr>
        <p:spPr>
          <a:xfrm>
            <a:off x="9741280" y="1250674"/>
            <a:ext cx="263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GFRP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8BE191-B102-4416-B0F8-AB0E2FB5AD00}"/>
              </a:ext>
            </a:extLst>
          </p:cNvPr>
          <p:cNvCxnSpPr>
            <a:cxnSpLocks/>
          </p:cNvCxnSpPr>
          <p:nvPr/>
        </p:nvCxnSpPr>
        <p:spPr>
          <a:xfrm>
            <a:off x="10063806" y="2289593"/>
            <a:ext cx="124417" cy="2358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41C01F-313E-480F-BF88-430C7B38441E}"/>
              </a:ext>
            </a:extLst>
          </p:cNvPr>
          <p:cNvCxnSpPr>
            <a:cxnSpLocks/>
          </p:cNvCxnSpPr>
          <p:nvPr/>
        </p:nvCxnSpPr>
        <p:spPr>
          <a:xfrm flipH="1">
            <a:off x="10638917" y="2343473"/>
            <a:ext cx="199774" cy="1790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8F3F5F-F07D-4B48-9358-F39B0BEBFB0F}"/>
              </a:ext>
            </a:extLst>
          </p:cNvPr>
          <p:cNvCxnSpPr>
            <a:cxnSpLocks/>
          </p:cNvCxnSpPr>
          <p:nvPr/>
        </p:nvCxnSpPr>
        <p:spPr>
          <a:xfrm>
            <a:off x="1144952" y="2959830"/>
            <a:ext cx="0" cy="74777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3D31910-CB36-4EBA-A348-4FC36F90E5A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90907" y="2580662"/>
            <a:ext cx="1451188" cy="78679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4524A31-8C70-493E-B39F-C51B4B3FA9AD}"/>
              </a:ext>
            </a:extLst>
          </p:cNvPr>
          <p:cNvSpPr/>
          <p:nvPr/>
        </p:nvSpPr>
        <p:spPr>
          <a:xfrm>
            <a:off x="5433237" y="2711302"/>
            <a:ext cx="366221" cy="31943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A42F09B-12EE-41A2-889C-566FBBF8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029" y="3800645"/>
            <a:ext cx="3613109" cy="22612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3C0184C-72DC-485C-943A-008E035FF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773" y="4406031"/>
            <a:ext cx="3908828" cy="1208724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BC09B1F-CCF4-4ACF-B087-D57C9D10423C}"/>
              </a:ext>
            </a:extLst>
          </p:cNvPr>
          <p:cNvSpPr/>
          <p:nvPr/>
        </p:nvSpPr>
        <p:spPr>
          <a:xfrm>
            <a:off x="8379869" y="4250321"/>
            <a:ext cx="3492290" cy="1135615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DE" sz="1600" u="sng" dirty="0">
                <a:solidFill>
                  <a:schemeClr val="tx1"/>
                </a:solidFill>
              </a:rPr>
            </a:br>
            <a:r>
              <a:rPr lang="en-DE" sz="1600" u="sng" dirty="0">
                <a:solidFill>
                  <a:schemeClr val="tx1"/>
                </a:solidFill>
              </a:rPr>
              <a:t>Goal</a:t>
            </a:r>
            <a:r>
              <a:rPr lang="en-DE" sz="16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Film condition evaluation must be done to simulate the cooling process</a:t>
            </a:r>
            <a:br>
              <a:rPr lang="en-DE" sz="1600" dirty="0">
                <a:solidFill>
                  <a:schemeClr val="tx1"/>
                </a:solidFill>
              </a:rPr>
            </a:br>
            <a:endParaRPr lang="en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8177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524000" y="6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21643" y="324856"/>
            <a:ext cx="8375651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21643" y="2235600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dirty="0"/>
              <a:t>Hybrid plate overview and material model requirement</a:t>
            </a:r>
          </a:p>
          <a:p>
            <a:pPr lvl="1">
              <a:lnSpc>
                <a:spcPct val="150000"/>
              </a:lnSpc>
            </a:pPr>
            <a:r>
              <a:rPr lang="en-DE" dirty="0"/>
              <a:t>Workflow and Simulation principle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Hybrid plate process simulation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Structural test and its validation</a:t>
            </a:r>
          </a:p>
          <a:p>
            <a:pPr marL="179388" lvl="5" indent="-179388">
              <a:lnSpc>
                <a:spcPct val="150000"/>
              </a:lnSpc>
              <a:buClr>
                <a:schemeClr val="tx1"/>
              </a:buClr>
            </a:pPr>
            <a:r>
              <a:rPr lang="en-DE" dirty="0"/>
              <a:t>Potential analysis in Toyota Camry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Conclusion and future work</a:t>
            </a:r>
          </a:p>
          <a:p>
            <a:pPr marL="1001687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2301352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83E1-7D0A-4348-AC5D-AA407629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plate process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5DA56-DF67-4104-8A9E-34C94C1C7D41}"/>
              </a:ext>
            </a:extLst>
          </p:cNvPr>
          <p:cNvSpPr txBox="1"/>
          <p:nvPr/>
        </p:nvSpPr>
        <p:spPr>
          <a:xfrm>
            <a:off x="2023454" y="1145165"/>
            <a:ext cx="1007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Steel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A699E3-810A-4CC5-8E35-84326E97FD92}"/>
              </a:ext>
            </a:extLst>
          </p:cNvPr>
          <p:cNvSpPr/>
          <p:nvPr/>
        </p:nvSpPr>
        <p:spPr>
          <a:xfrm>
            <a:off x="7481968" y="4313583"/>
            <a:ext cx="4137218" cy="1525287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DE" sz="1600" u="sng" dirty="0">
                <a:solidFill>
                  <a:schemeClr val="tx1"/>
                </a:solidFill>
              </a:rPr>
            </a:br>
            <a:r>
              <a:rPr lang="en-DE" sz="1600" u="sng" dirty="0">
                <a:solidFill>
                  <a:schemeClr val="tx1"/>
                </a:solidFill>
              </a:rPr>
              <a:t>Goal</a:t>
            </a:r>
            <a:r>
              <a:rPr lang="en-DE" sz="16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To record the temperature distribution of the individual components of the hybrid plate and to compare the results with FE results to obtain a justification</a:t>
            </a:r>
            <a:br>
              <a:rPr lang="en-DE" sz="1600" dirty="0">
                <a:solidFill>
                  <a:schemeClr val="tx1"/>
                </a:solidFill>
              </a:rPr>
            </a:b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30E6A-EE44-45DD-B033-091CF4457A1D}"/>
              </a:ext>
            </a:extLst>
          </p:cNvPr>
          <p:cNvSpPr txBox="1"/>
          <p:nvPr/>
        </p:nvSpPr>
        <p:spPr>
          <a:xfrm>
            <a:off x="384827" y="5084204"/>
            <a:ext cx="4101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Cooling experiment for the Steel component of the hybrid plate</a:t>
            </a:r>
          </a:p>
        </p:txBody>
      </p:sp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713DD9B-37BF-4139-AA3E-B9A41E41F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9" y="1442967"/>
            <a:ext cx="3149461" cy="3528391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3EAB3F57-55F1-4171-91DC-A2562167B73E}"/>
              </a:ext>
            </a:extLst>
          </p:cNvPr>
          <p:cNvSpPr txBox="1">
            <a:spLocks/>
          </p:cNvSpPr>
          <p:nvPr/>
        </p:nvSpPr>
        <p:spPr>
          <a:xfrm>
            <a:off x="4970179" y="1506623"/>
            <a:ext cx="792088" cy="3139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400000" rev="20099999"/>
              </a:camera>
              <a:lightRig rig="threePt" dir="t"/>
            </a:scene3d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sz="1600" b="1" dirty="0"/>
              <a:t>Steel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849273-FF6B-4CF3-BB04-FFE7514B020F}"/>
              </a:ext>
            </a:extLst>
          </p:cNvPr>
          <p:cNvSpPr/>
          <p:nvPr/>
        </p:nvSpPr>
        <p:spPr>
          <a:xfrm>
            <a:off x="4481800" y="911175"/>
            <a:ext cx="2506578" cy="516163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Method</a:t>
            </a:r>
          </a:p>
          <a:p>
            <a:pPr algn="ctr"/>
            <a:r>
              <a:rPr lang="en-DE" dirty="0"/>
              <a:t>Free convective cooling of CFRP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0ED31-AA03-4022-B67D-0274CD2388C7}"/>
              </a:ext>
            </a:extLst>
          </p:cNvPr>
          <p:cNvSpPr txBox="1"/>
          <p:nvPr/>
        </p:nvSpPr>
        <p:spPr>
          <a:xfrm>
            <a:off x="4868171" y="890366"/>
            <a:ext cx="1830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Experimental Method</a:t>
            </a:r>
          </a:p>
          <a:p>
            <a:pPr algn="ctr"/>
            <a:r>
              <a:rPr lang="en-DE" sz="1200" dirty="0"/>
              <a:t>Free convective cooling of Steel plate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219A8-9D2D-4754-A92A-76F069F8C76E}"/>
              </a:ext>
            </a:extLst>
          </p:cNvPr>
          <p:cNvSpPr txBox="1"/>
          <p:nvPr/>
        </p:nvSpPr>
        <p:spPr>
          <a:xfrm>
            <a:off x="4934174" y="159335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Material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93A832-CD2D-488A-B6CF-4BFD5AE1C745}"/>
              </a:ext>
            </a:extLst>
          </p:cNvPr>
          <p:cNvCxnSpPr>
            <a:cxnSpLocks/>
          </p:cNvCxnSpPr>
          <p:nvPr/>
        </p:nvCxnSpPr>
        <p:spPr>
          <a:xfrm flipV="1">
            <a:off x="4477734" y="2125460"/>
            <a:ext cx="2506578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704900-2CB4-42BB-B93F-8DD8BCFDCC17}"/>
              </a:ext>
            </a:extLst>
          </p:cNvPr>
          <p:cNvSpPr txBox="1"/>
          <p:nvPr/>
        </p:nvSpPr>
        <p:spPr>
          <a:xfrm>
            <a:off x="4934174" y="209506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Experimental duration</a:t>
            </a:r>
          </a:p>
          <a:p>
            <a:pPr algn="ctr"/>
            <a:r>
              <a:rPr lang="en-DE" sz="1200" dirty="0"/>
              <a:t>1225 seconds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FB350-65C8-47E2-81BC-33AC3E8392FF}"/>
              </a:ext>
            </a:extLst>
          </p:cNvPr>
          <p:cNvCxnSpPr>
            <a:cxnSpLocks/>
          </p:cNvCxnSpPr>
          <p:nvPr/>
        </p:nvCxnSpPr>
        <p:spPr>
          <a:xfrm flipV="1">
            <a:off x="4485866" y="2701557"/>
            <a:ext cx="2506578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E7F89E-C14C-4606-B497-51D17FFF4689}"/>
              </a:ext>
            </a:extLst>
          </p:cNvPr>
          <p:cNvSpPr txBox="1"/>
          <p:nvPr/>
        </p:nvSpPr>
        <p:spPr>
          <a:xfrm>
            <a:off x="4704194" y="2763583"/>
            <a:ext cx="215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Temperature</a:t>
            </a:r>
          </a:p>
          <a:p>
            <a:pPr algn="ctr"/>
            <a:r>
              <a:rPr lang="en-DE" sz="1200" dirty="0"/>
              <a:t>Initial temperature – 180°C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A32B56-E35E-4CE5-80EA-68EBFAA26475}"/>
              </a:ext>
            </a:extLst>
          </p:cNvPr>
          <p:cNvCxnSpPr>
            <a:cxnSpLocks/>
          </p:cNvCxnSpPr>
          <p:nvPr/>
        </p:nvCxnSpPr>
        <p:spPr>
          <a:xfrm flipV="1">
            <a:off x="4485866" y="1555185"/>
            <a:ext cx="2506578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943651-B948-44E1-B797-97BEE8535681}"/>
              </a:ext>
            </a:extLst>
          </p:cNvPr>
          <p:cNvSpPr txBox="1"/>
          <p:nvPr/>
        </p:nvSpPr>
        <p:spPr>
          <a:xfrm>
            <a:off x="2714519" y="1770758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200" dirty="0"/>
              <a:t>Steel plate (Thickness - 1.63 mm)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153E38-6308-4917-9224-34E6E09F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43" y="5401621"/>
            <a:ext cx="2289119" cy="60072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67BA19-2038-41C3-AB5C-7684F7E0632C}"/>
              </a:ext>
            </a:extLst>
          </p:cNvPr>
          <p:cNvCxnSpPr>
            <a:cxnSpLocks/>
          </p:cNvCxnSpPr>
          <p:nvPr/>
        </p:nvCxnSpPr>
        <p:spPr>
          <a:xfrm flipV="1">
            <a:off x="4485866" y="3291412"/>
            <a:ext cx="2506578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7350F9E-891C-4893-92F5-30B23132267D}"/>
              </a:ext>
            </a:extLst>
          </p:cNvPr>
          <p:cNvSpPr txBox="1"/>
          <p:nvPr/>
        </p:nvSpPr>
        <p:spPr>
          <a:xfrm>
            <a:off x="4679031" y="3291412"/>
            <a:ext cx="206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Geometry &amp; Measurement points </a:t>
            </a:r>
          </a:p>
          <a:p>
            <a:pPr algn="ctr"/>
            <a:r>
              <a:rPr lang="en-DE" sz="1200" dirty="0"/>
              <a:t>a = 229.5 mm, b = 229.5 mm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0597CDD-E65B-48DC-8559-3533FFCC6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69" y="4047562"/>
            <a:ext cx="1965794" cy="1262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B76952-F0A8-4ED8-967E-E7D8CC1BD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536" y="970293"/>
            <a:ext cx="4504206" cy="27112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942EA5-3F40-4C22-B703-88FB6B4BEB01}"/>
              </a:ext>
            </a:extLst>
          </p:cNvPr>
          <p:cNvSpPr txBox="1"/>
          <p:nvPr/>
        </p:nvSpPr>
        <p:spPr>
          <a:xfrm>
            <a:off x="7500057" y="3692038"/>
            <a:ext cx="4101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Film condition obtained for individual components of hybrid plate</a:t>
            </a:r>
          </a:p>
        </p:txBody>
      </p:sp>
    </p:spTree>
    <p:extLst>
      <p:ext uri="{BB962C8B-B14F-4D97-AF65-F5344CB8AC3E}">
        <p14:creationId xmlns:p14="http://schemas.microsoft.com/office/powerpoint/2010/main" val="25448790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83E1-7D0A-4348-AC5D-AA407629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plate process simulation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1DE8D7C-D9A8-4E2B-929C-133B68CF98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301" y="981957"/>
            <a:ext cx="3957048" cy="3240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AB639B-617C-4D6F-B58F-28C097BF1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981957"/>
            <a:ext cx="4100764" cy="32400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963794B-9336-4F48-8F6C-7D74C8A34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4" y="981957"/>
            <a:ext cx="4023151" cy="32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CA6768-4FAA-475B-88F2-ADACDCE0AD56}"/>
              </a:ext>
            </a:extLst>
          </p:cNvPr>
          <p:cNvSpPr txBox="1"/>
          <p:nvPr/>
        </p:nvSpPr>
        <p:spPr>
          <a:xfrm>
            <a:off x="1416699" y="1214776"/>
            <a:ext cx="100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Steel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6CFB78-889B-4F26-A36E-0A41B2306313}"/>
              </a:ext>
            </a:extLst>
          </p:cNvPr>
          <p:cNvSpPr txBox="1"/>
          <p:nvPr/>
        </p:nvSpPr>
        <p:spPr>
          <a:xfrm>
            <a:off x="5007429" y="1214776"/>
            <a:ext cx="100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Support 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DD77D0-5179-4C06-A2AB-3099BCE9824E}"/>
              </a:ext>
            </a:extLst>
          </p:cNvPr>
          <p:cNvSpPr txBox="1"/>
          <p:nvPr/>
        </p:nvSpPr>
        <p:spPr>
          <a:xfrm>
            <a:off x="8787883" y="1214776"/>
            <a:ext cx="100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GFRP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223995E-C4DD-40F4-9F44-D03826F8E6AA}"/>
              </a:ext>
            </a:extLst>
          </p:cNvPr>
          <p:cNvSpPr/>
          <p:nvPr/>
        </p:nvSpPr>
        <p:spPr>
          <a:xfrm>
            <a:off x="467482" y="4700130"/>
            <a:ext cx="11384040" cy="943094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The film condition for different components of hybrid plate were validated with the experimental results and found a good correlation and therefore to be used for the process simulation</a:t>
            </a:r>
          </a:p>
        </p:txBody>
      </p:sp>
    </p:spTree>
    <p:extLst>
      <p:ext uri="{BB962C8B-B14F-4D97-AF65-F5344CB8AC3E}">
        <p14:creationId xmlns:p14="http://schemas.microsoft.com/office/powerpoint/2010/main" val="210784177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6D53-AC3E-4E9A-91B4-12C573FB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plate process simulation – Thermal analysis results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5810A7A-A741-4638-AD1B-B99A364DB9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99" y="920380"/>
            <a:ext cx="3366273" cy="275388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D0C39D-6420-4B32-8762-91FCC7376669}"/>
              </a:ext>
            </a:extLst>
          </p:cNvPr>
          <p:cNvSpPr/>
          <p:nvPr/>
        </p:nvSpPr>
        <p:spPr>
          <a:xfrm>
            <a:off x="491840" y="4878377"/>
            <a:ext cx="8203259" cy="943094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The temperature distribution on the lower surface of the GFRP is stagnated since it is fixed firmly to the support plate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AB5009-8914-43DB-9D1D-6A3C91295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453" y="3732370"/>
            <a:ext cx="2604725" cy="2217337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91247A-0B4B-4CEA-AD36-B4C762314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380"/>
            <a:ext cx="8817104" cy="339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F53852-EA42-4F36-ACCD-F127578A931E}"/>
              </a:ext>
            </a:extLst>
          </p:cNvPr>
          <p:cNvSpPr txBox="1"/>
          <p:nvPr/>
        </p:nvSpPr>
        <p:spPr>
          <a:xfrm>
            <a:off x="5987200" y="3674261"/>
            <a:ext cx="2829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0" u="sng" dirty="0"/>
              <a:t>Dimensions</a:t>
            </a:r>
            <a:r>
              <a:rPr lang="en-DE" sz="1400" b="0" dirty="0"/>
              <a:t>:</a:t>
            </a:r>
            <a:br>
              <a:rPr lang="en-DE" sz="1400" b="0" dirty="0"/>
            </a:br>
            <a:r>
              <a:rPr lang="en-DE" sz="1400" b="0" dirty="0"/>
              <a:t>GFRP, Steel – 230 x 230</a:t>
            </a:r>
          </a:p>
          <a:p>
            <a:r>
              <a:rPr lang="en-DE" sz="1400" b="0" dirty="0"/>
              <a:t>Adhesive –  230 x 170</a:t>
            </a:r>
          </a:p>
          <a:p>
            <a:r>
              <a:rPr lang="en-DE" sz="1400" b="0" dirty="0"/>
              <a:t>Support plate – 300 x 230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B1D5D-4678-412A-A02F-76A616C91228}"/>
              </a:ext>
            </a:extLst>
          </p:cNvPr>
          <p:cNvSpPr/>
          <p:nvPr/>
        </p:nvSpPr>
        <p:spPr>
          <a:xfrm>
            <a:off x="9139448" y="3842657"/>
            <a:ext cx="908066" cy="1567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EA699-7EDC-4A28-A5FC-5E0E3C5CC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099" y="3842657"/>
            <a:ext cx="1426596" cy="22173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36C528-A798-4C1A-82C3-0574D3974AD9}"/>
              </a:ext>
            </a:extLst>
          </p:cNvPr>
          <p:cNvSpPr/>
          <p:nvPr/>
        </p:nvSpPr>
        <p:spPr>
          <a:xfrm>
            <a:off x="10145486" y="3732370"/>
            <a:ext cx="1338943" cy="1973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36F9B-5D76-44DF-B144-7910D7370046}"/>
              </a:ext>
            </a:extLst>
          </p:cNvPr>
          <p:cNvSpPr txBox="1"/>
          <p:nvPr/>
        </p:nvSpPr>
        <p:spPr>
          <a:xfrm>
            <a:off x="10034367" y="3729982"/>
            <a:ext cx="228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After 485 seconds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6BD168-777D-4D2E-A90E-75E711DA4965}"/>
              </a:ext>
            </a:extLst>
          </p:cNvPr>
          <p:cNvSpPr/>
          <p:nvPr/>
        </p:nvSpPr>
        <p:spPr>
          <a:xfrm>
            <a:off x="4674637" y="920380"/>
            <a:ext cx="4142467" cy="130963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4C2880-71E2-41A3-AE72-4A8F72C10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540" y="987549"/>
            <a:ext cx="4235500" cy="11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507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D06AFEDF-E447-43C3-8958-6D52CA14A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643" y="924358"/>
            <a:ext cx="3889402" cy="47299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78E773-2A78-48E8-8D95-D528CF94E2D4}"/>
              </a:ext>
            </a:extLst>
          </p:cNvPr>
          <p:cNvCxnSpPr>
            <a:cxnSpLocks/>
          </p:cNvCxnSpPr>
          <p:nvPr/>
        </p:nvCxnSpPr>
        <p:spPr>
          <a:xfrm>
            <a:off x="9125339" y="2874299"/>
            <a:ext cx="100770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9C89FFF-1FA4-4FC7-A8B9-6A721A53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plate process simulation – Mechanical analysis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374D9B-1053-430C-8178-2F3CFE82C312}"/>
              </a:ext>
            </a:extLst>
          </p:cNvPr>
          <p:cNvSpPr/>
          <p:nvPr/>
        </p:nvSpPr>
        <p:spPr>
          <a:xfrm>
            <a:off x="449309" y="5073547"/>
            <a:ext cx="8203259" cy="943094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An average of 45% stiffness degradation is found within the adhesive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Also, in many regions the damage initiation criterion had already exceeded which indicates that more damage is likely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E3C9D6B-EBAF-4ED6-A025-A333BA73C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979"/>
            <a:ext cx="7939846" cy="41347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A9B198-C257-4402-A9B4-B3E59B475641}"/>
              </a:ext>
            </a:extLst>
          </p:cNvPr>
          <p:cNvSpPr/>
          <p:nvPr/>
        </p:nvSpPr>
        <p:spPr>
          <a:xfrm>
            <a:off x="7948144" y="2607192"/>
            <a:ext cx="959605" cy="62492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09CB8-640B-4F64-8B99-72141EE663DC}"/>
              </a:ext>
            </a:extLst>
          </p:cNvPr>
          <p:cNvSpPr txBox="1"/>
          <p:nvPr/>
        </p:nvSpPr>
        <p:spPr>
          <a:xfrm>
            <a:off x="6159502" y="2585788"/>
            <a:ext cx="311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Steel adherend displaces in out-of-plane direction in </a:t>
            </a:r>
            <a:r>
              <a:rPr lang="en-DE" sz="1200" dirty="0" err="1"/>
              <a:t>produ</a:t>
            </a:r>
            <a:r>
              <a:rPr lang="de-DE" sz="1200" dirty="0"/>
              <a:t>c</a:t>
            </a:r>
            <a:r>
              <a:rPr lang="en-DE" sz="1200" dirty="0" err="1"/>
              <a:t>tion</a:t>
            </a:r>
            <a:r>
              <a:rPr lang="en-DE" sz="1200" dirty="0"/>
              <a:t> of DCB hybrid plate</a:t>
            </a:r>
          </a:p>
        </p:txBody>
      </p:sp>
    </p:spTree>
    <p:extLst>
      <p:ext uri="{BB962C8B-B14F-4D97-AF65-F5344CB8AC3E}">
        <p14:creationId xmlns:p14="http://schemas.microsoft.com/office/powerpoint/2010/main" val="21106424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D1A1BF14-F06A-4841-AFC7-2474192C4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3" y="883029"/>
            <a:ext cx="7245485" cy="412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F6FBE2-B92B-453F-A77C-15661807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58" y="2611678"/>
            <a:ext cx="4264783" cy="3396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266D53-AC3E-4E9A-91B4-12C573FB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Process validation – Mechanical analysis results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879B2C-64A4-4902-B3A4-5CFA69174543}"/>
              </a:ext>
            </a:extLst>
          </p:cNvPr>
          <p:cNvSpPr/>
          <p:nvPr/>
        </p:nvSpPr>
        <p:spPr>
          <a:xfrm>
            <a:off x="491840" y="4878377"/>
            <a:ext cx="6462511" cy="943094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The process has been validated by checking the deflections with the help of linear extensometer</a:t>
            </a:r>
          </a:p>
        </p:txBody>
      </p:sp>
      <p:pic>
        <p:nvPicPr>
          <p:cNvPr id="9" name="Picture 8" descr="A picture containing yellow&#10;&#10;Description automatically generated">
            <a:extLst>
              <a:ext uri="{FF2B5EF4-FFF2-40B4-BE49-F238E27FC236}">
                <a16:creationId xmlns:a16="http://schemas.microsoft.com/office/drawing/2014/main" id="{344F88CF-974D-4693-A4B0-5CAC99E0C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10" y="973510"/>
            <a:ext cx="1966221" cy="14746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9ABBC0-E2BF-4D63-83EC-E7B1E35388D7}"/>
              </a:ext>
            </a:extLst>
          </p:cNvPr>
          <p:cNvSpPr txBox="1"/>
          <p:nvPr/>
        </p:nvSpPr>
        <p:spPr>
          <a:xfrm>
            <a:off x="8872375" y="2414575"/>
            <a:ext cx="4101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Experimental setup of process validation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EC5D7F-78E2-4145-92D0-91466B5DC05C}"/>
              </a:ext>
            </a:extLst>
          </p:cNvPr>
          <p:cNvSpPr/>
          <p:nvPr/>
        </p:nvSpPr>
        <p:spPr>
          <a:xfrm>
            <a:off x="2982686" y="869773"/>
            <a:ext cx="3705160" cy="1161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102E1F-D9AA-423A-98D9-E4A78320D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875" y="869773"/>
            <a:ext cx="3907971" cy="1227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1CA10F-8879-4D76-82D0-88D417EFAABE}"/>
              </a:ext>
            </a:extLst>
          </p:cNvPr>
          <p:cNvSpPr txBox="1"/>
          <p:nvPr/>
        </p:nvSpPr>
        <p:spPr>
          <a:xfrm>
            <a:off x="7651879" y="1264399"/>
            <a:ext cx="2829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0" u="sng" dirty="0"/>
              <a:t>Dimensions</a:t>
            </a:r>
            <a:r>
              <a:rPr lang="en-DE" sz="1400" b="0" dirty="0"/>
              <a:t>:</a:t>
            </a:r>
            <a:br>
              <a:rPr lang="en-DE" sz="1400" b="0" dirty="0"/>
            </a:br>
            <a:r>
              <a:rPr lang="en-DE" sz="1400" b="0" dirty="0"/>
              <a:t>GFRP, Steel, BA – 200 x 20</a:t>
            </a:r>
          </a:p>
          <a:p>
            <a:r>
              <a:rPr lang="en-DE" sz="1400" b="0" dirty="0"/>
              <a:t>Support plate – 300 x 230</a:t>
            </a:r>
          </a:p>
        </p:txBody>
      </p:sp>
    </p:spTree>
    <p:extLst>
      <p:ext uri="{BB962C8B-B14F-4D97-AF65-F5344CB8AC3E}">
        <p14:creationId xmlns:p14="http://schemas.microsoft.com/office/powerpoint/2010/main" val="236552082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524000" y="6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21643" y="324856"/>
            <a:ext cx="8375651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21643" y="2235600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dirty="0"/>
              <a:t>Hybrid plate overview and material model requirement</a:t>
            </a:r>
          </a:p>
          <a:p>
            <a:pPr lvl="1">
              <a:lnSpc>
                <a:spcPct val="150000"/>
              </a:lnSpc>
            </a:pPr>
            <a:r>
              <a:rPr lang="en-DE" dirty="0"/>
              <a:t>Workflow and Simulation principle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Hybrid plate process simulation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Structural test and its validation</a:t>
            </a:r>
          </a:p>
          <a:p>
            <a:pPr marL="179388" lvl="5" indent="-179388">
              <a:lnSpc>
                <a:spcPct val="150000"/>
              </a:lnSpc>
              <a:buClr>
                <a:schemeClr val="tx1"/>
              </a:buClr>
            </a:pPr>
            <a:r>
              <a:rPr lang="en-DE" dirty="0"/>
              <a:t>Potential analysis in Toyota Camry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Conclusion and future work</a:t>
            </a:r>
          </a:p>
          <a:p>
            <a:pPr marL="1001687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08506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Chart&#10;&#10;Description automatically generated">
            <a:extLst>
              <a:ext uri="{FF2B5EF4-FFF2-40B4-BE49-F238E27FC236}">
                <a16:creationId xmlns:a16="http://schemas.microsoft.com/office/drawing/2014/main" id="{7ACCD176-7038-4AD9-8333-0AF756397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50" y="995731"/>
            <a:ext cx="6104149" cy="4922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37F1F-C760-4453-8852-46F07E9D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Structural test and its validation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C0CC7-027C-4F0B-801E-8D1273D738F7}"/>
              </a:ext>
            </a:extLst>
          </p:cNvPr>
          <p:cNvSpPr/>
          <p:nvPr/>
        </p:nvSpPr>
        <p:spPr>
          <a:xfrm>
            <a:off x="126123" y="4498412"/>
            <a:ext cx="4939748" cy="1559966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The strength of the hybrid specimen is tripled whereas for the 3-PB of Steel specimen alone it withstands </a:t>
            </a:r>
            <a:r>
              <a:rPr lang="en-DE" sz="1600" b="0" dirty="0" err="1">
                <a:solidFill>
                  <a:schemeClr val="tx1"/>
                </a:solidFill>
              </a:rPr>
              <a:t>max.force</a:t>
            </a:r>
            <a:r>
              <a:rPr lang="en-DE" sz="1600" b="0" dirty="0">
                <a:solidFill>
                  <a:schemeClr val="tx1"/>
                </a:solidFill>
              </a:rPr>
              <a:t> of only 0.55 </a:t>
            </a:r>
            <a:r>
              <a:rPr lang="en-DE" sz="1600" b="0" dirty="0" err="1">
                <a:solidFill>
                  <a:schemeClr val="tx1"/>
                </a:solidFill>
              </a:rPr>
              <a:t>kN</a:t>
            </a:r>
            <a:endParaRPr lang="en-DE" sz="1600" b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There were some internal plasticity effects within GFRP which is also not modelled in the simulation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94EE6B-2531-4FA4-B805-21D25B838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7524"/>
            <a:ext cx="5932713" cy="35570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F7BDF3-0A23-452A-801C-5B8A67D6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022" y="981120"/>
            <a:ext cx="4833257" cy="101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02DF67-FD93-495B-9109-1353052AB1BE}"/>
              </a:ext>
            </a:extLst>
          </p:cNvPr>
          <p:cNvSpPr/>
          <p:nvPr/>
        </p:nvSpPr>
        <p:spPr>
          <a:xfrm>
            <a:off x="9181322" y="981120"/>
            <a:ext cx="1342957" cy="1018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134542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524000" y="6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21643" y="324856"/>
            <a:ext cx="8375651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21643" y="2235600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dirty="0"/>
              <a:t>Hybrid plate overview and material model requirement</a:t>
            </a:r>
          </a:p>
          <a:p>
            <a:pPr lvl="1">
              <a:lnSpc>
                <a:spcPct val="150000"/>
              </a:lnSpc>
            </a:pPr>
            <a:r>
              <a:rPr lang="en-DE" dirty="0"/>
              <a:t>Workflow and Simulation principle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Hybrid plate process simulation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Structural test and its validation</a:t>
            </a:r>
          </a:p>
          <a:p>
            <a:pPr marL="179388" lvl="5" indent="-179388">
              <a:lnSpc>
                <a:spcPct val="150000"/>
              </a:lnSpc>
              <a:buClr>
                <a:schemeClr val="tx1"/>
              </a:buClr>
            </a:pPr>
            <a:r>
              <a:rPr lang="en-DE" dirty="0"/>
              <a:t>Potential analysis in Toyota Camry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Conclusion and future work</a:t>
            </a:r>
          </a:p>
          <a:p>
            <a:pPr marL="1001687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405882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93E8AE4-07A1-4BF2-992A-E4BECBE7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43" y="4187654"/>
            <a:ext cx="2349057" cy="114132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DE67941-B90C-400F-AB65-859ECBDFB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89" y="1248567"/>
            <a:ext cx="3514122" cy="2307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3C716D-8C20-41AE-A72A-59E30801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2660B98A-CD6E-4E26-A4BC-B0C9CE3A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26" y="903728"/>
            <a:ext cx="2292439" cy="15304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19DE3-E617-4F91-8326-1BE30781567B}"/>
              </a:ext>
            </a:extLst>
          </p:cNvPr>
          <p:cNvSpPr txBox="1"/>
          <p:nvPr/>
        </p:nvSpPr>
        <p:spPr>
          <a:xfrm>
            <a:off x="4307577" y="2911122"/>
            <a:ext cx="49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[5]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587C-4BBE-45C7-9D4C-D015F5A4D09D}"/>
              </a:ext>
            </a:extLst>
          </p:cNvPr>
          <p:cNvSpPr txBox="1"/>
          <p:nvPr/>
        </p:nvSpPr>
        <p:spPr>
          <a:xfrm>
            <a:off x="6294840" y="2413402"/>
            <a:ext cx="221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Tunnel upper area in BMW M7 [6]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D51E1-DA0E-4800-A974-DBA322C537DC}"/>
              </a:ext>
            </a:extLst>
          </p:cNvPr>
          <p:cNvSpPr/>
          <p:nvPr/>
        </p:nvSpPr>
        <p:spPr>
          <a:xfrm>
            <a:off x="3610947" y="3169442"/>
            <a:ext cx="1587101" cy="36786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05EE6-7864-4F7A-A669-623381D41EAA}"/>
              </a:ext>
            </a:extLst>
          </p:cNvPr>
          <p:cNvSpPr txBox="1"/>
          <p:nvPr/>
        </p:nvSpPr>
        <p:spPr>
          <a:xfrm>
            <a:off x="3164583" y="3072928"/>
            <a:ext cx="253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Spaceframe made up of </a:t>
            </a:r>
            <a:br>
              <a:rPr lang="en-DE" sz="1200" dirty="0"/>
            </a:br>
            <a:r>
              <a:rPr lang="en-DE" sz="1200" dirty="0"/>
              <a:t>79% Aluminium and 13% CFRP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873CA-3A78-4E49-BF5B-4DBF2679D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521" y="903728"/>
            <a:ext cx="2292439" cy="15261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C0F3CA-9551-4289-A3E8-0BCCEE59338E}"/>
              </a:ext>
            </a:extLst>
          </p:cNvPr>
          <p:cNvSpPr txBox="1"/>
          <p:nvPr/>
        </p:nvSpPr>
        <p:spPr>
          <a:xfrm>
            <a:off x="9363346" y="2391337"/>
            <a:ext cx="2210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Upper roof rail in BMW M7 [6]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719D701-90EE-47AA-ADD0-E82E79B80528}"/>
              </a:ext>
            </a:extLst>
          </p:cNvPr>
          <p:cNvSpPr txBox="1">
            <a:spLocks/>
          </p:cNvSpPr>
          <p:nvPr/>
        </p:nvSpPr>
        <p:spPr bwMode="auto">
          <a:xfrm>
            <a:off x="6124598" y="2771009"/>
            <a:ext cx="5777439" cy="5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495" indent="-188909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42" indent="-16985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12" indent="-179384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32" indent="-198434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21" indent="-198434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09" indent="-198434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498" indent="-198434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686" indent="-198434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b="0" kern="0" dirty="0"/>
              <a:t>Audi R8 spaceframe rear wall is made up of CFRP and has high tensile strength of about 2000 MPa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83DE6791-E0F5-4324-A3C5-75C4B375C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524" y="3786306"/>
            <a:ext cx="2915135" cy="194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B8DA95-FDA6-44D3-8FE6-207F2DA0B31D}"/>
              </a:ext>
            </a:extLst>
          </p:cNvPr>
          <p:cNvSpPr txBox="1"/>
          <p:nvPr/>
        </p:nvSpPr>
        <p:spPr>
          <a:xfrm>
            <a:off x="848605" y="5722623"/>
            <a:ext cx="260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1" dirty="0"/>
              <a:t>Freshly painted car body positioned in paint-drying oven for curing</a:t>
            </a:r>
            <a:r>
              <a:rPr lang="en-DE" sz="1000" b="0" i="1" dirty="0"/>
              <a:t> [7]</a:t>
            </a:r>
            <a:endParaRPr lang="en-DE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662E0-E599-40AE-BCC9-6320B27A9965}"/>
              </a:ext>
            </a:extLst>
          </p:cNvPr>
          <p:cNvSpPr txBox="1"/>
          <p:nvPr/>
        </p:nvSpPr>
        <p:spPr>
          <a:xfrm>
            <a:off x="5697137" y="5855310"/>
            <a:ext cx="3090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Different variables during paint drying process [11]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43DEE68-D74F-4DB0-B9C3-7533A0737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229" y="3718274"/>
            <a:ext cx="5367864" cy="211324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40CEEC-EA40-42BD-B2A0-435067A7C54C}"/>
              </a:ext>
            </a:extLst>
          </p:cNvPr>
          <p:cNvSpPr txBox="1"/>
          <p:nvPr/>
        </p:nvSpPr>
        <p:spPr>
          <a:xfrm>
            <a:off x="10596547" y="5205871"/>
            <a:ext cx="49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[8]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F8B62-DB15-4D59-891A-8F590DAC1CC4}"/>
              </a:ext>
            </a:extLst>
          </p:cNvPr>
          <p:cNvSpPr/>
          <p:nvPr/>
        </p:nvSpPr>
        <p:spPr>
          <a:xfrm>
            <a:off x="9842943" y="4290842"/>
            <a:ext cx="566092" cy="139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7EFFA-B5A3-44CA-8CFD-B43B840212EF}"/>
              </a:ext>
            </a:extLst>
          </p:cNvPr>
          <p:cNvSpPr txBox="1"/>
          <p:nvPr/>
        </p:nvSpPr>
        <p:spPr>
          <a:xfrm>
            <a:off x="488481" y="903728"/>
            <a:ext cx="46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Lightweight concept in automotive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35E899-FBFF-41BA-A877-9BC9D6E7F8B3}"/>
              </a:ext>
            </a:extLst>
          </p:cNvPr>
          <p:cNvSpPr txBox="1"/>
          <p:nvPr/>
        </p:nvSpPr>
        <p:spPr>
          <a:xfrm>
            <a:off x="488481" y="3468196"/>
            <a:ext cx="46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Industrial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DF897-AD03-4037-A584-3DC7C423D463}"/>
              </a:ext>
            </a:extLst>
          </p:cNvPr>
          <p:cNvSpPr txBox="1"/>
          <p:nvPr/>
        </p:nvSpPr>
        <p:spPr>
          <a:xfrm>
            <a:off x="10468673" y="3474357"/>
            <a:ext cx="18996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dirty="0"/>
              <a:t>Steel</a:t>
            </a:r>
            <a:r>
              <a:rPr lang="en-DE" sz="1100" b="0" dirty="0"/>
              <a:t> – 1.3e</a:t>
            </a:r>
            <a:r>
              <a:rPr lang="en-DE" sz="1100" b="0" baseline="40000" dirty="0"/>
              <a:t>-5</a:t>
            </a:r>
          </a:p>
          <a:p>
            <a:r>
              <a:rPr lang="en-DE" sz="1100" dirty="0"/>
              <a:t>Aluminium</a:t>
            </a:r>
            <a:r>
              <a:rPr lang="en-DE" sz="1100" b="0" dirty="0"/>
              <a:t> – 2.4e</a:t>
            </a:r>
            <a:r>
              <a:rPr lang="en-DE" sz="1100" b="0" baseline="40000" dirty="0"/>
              <a:t>-5</a:t>
            </a:r>
          </a:p>
          <a:p>
            <a:r>
              <a:rPr lang="en-DE" sz="1100" dirty="0"/>
              <a:t>GFRP</a:t>
            </a:r>
            <a:r>
              <a:rPr lang="en-DE" sz="1100" b="0" dirty="0"/>
              <a:t> – 1.77e</a:t>
            </a:r>
            <a:r>
              <a:rPr lang="en-DE" sz="1100" b="0" baseline="4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409748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9" grpId="0"/>
      <p:bldP spid="22" grpId="0"/>
      <p:bldP spid="32" grpId="0"/>
      <p:bldP spid="38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oy truck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2622C73-3783-4DC0-A00C-EE0DF0BF72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792" y="2122980"/>
            <a:ext cx="3674649" cy="1240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CA185-9D99-4202-A40A-02F50B30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analysis in Toyota Camry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539F-7D76-4663-A8C0-EBAF2D9DD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69" y="865805"/>
            <a:ext cx="5520871" cy="2701989"/>
          </a:xfrm>
          <a:prstGeom prst="rect">
            <a:avLst/>
          </a:prstGeom>
        </p:spPr>
      </p:pic>
      <p:pic>
        <p:nvPicPr>
          <p:cNvPr id="6" name="Picture 5" descr="A picture containing text, cabinet&#10;&#10;Description automatically generated">
            <a:extLst>
              <a:ext uri="{FF2B5EF4-FFF2-40B4-BE49-F238E27FC236}">
                <a16:creationId xmlns:a16="http://schemas.microsoft.com/office/drawing/2014/main" id="{95565FCC-73F3-438D-AC2B-B50A0F73A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49195" y="1291168"/>
            <a:ext cx="221145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1041B-3264-4E11-A97F-C1E4FC7733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584"/>
            <a:ext cx="3029626" cy="1022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E89172-916B-45CE-BF52-E736ED704231}"/>
              </a:ext>
            </a:extLst>
          </p:cNvPr>
          <p:cNvSpPr/>
          <p:nvPr/>
        </p:nvSpPr>
        <p:spPr>
          <a:xfrm>
            <a:off x="198310" y="1032104"/>
            <a:ext cx="2732810" cy="1022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89B9-2B00-4CB1-8438-3E8AA54D6AB7}"/>
              </a:ext>
            </a:extLst>
          </p:cNvPr>
          <p:cNvSpPr/>
          <p:nvPr/>
        </p:nvSpPr>
        <p:spPr>
          <a:xfrm>
            <a:off x="198311" y="2308249"/>
            <a:ext cx="2732810" cy="1120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CFB2D19-2529-44C1-B40E-E39AA29241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39" y="1027738"/>
            <a:ext cx="3028551" cy="1022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BC4B16-8400-491F-A65C-0CDE29896A74}"/>
              </a:ext>
            </a:extLst>
          </p:cNvPr>
          <p:cNvSpPr/>
          <p:nvPr/>
        </p:nvSpPr>
        <p:spPr>
          <a:xfrm>
            <a:off x="8965139" y="971118"/>
            <a:ext cx="3028551" cy="1098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13" descr="A picture containing text, transport, projector&#10;&#10;Description automatically generated">
            <a:extLst>
              <a:ext uri="{FF2B5EF4-FFF2-40B4-BE49-F238E27FC236}">
                <a16:creationId xmlns:a16="http://schemas.microsoft.com/office/drawing/2014/main" id="{235F2EB8-B45E-4C71-93CF-06BBFF6C3B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39" y="2349980"/>
            <a:ext cx="3028554" cy="1022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3689F5-8C35-47C0-B681-56C172693647}"/>
              </a:ext>
            </a:extLst>
          </p:cNvPr>
          <p:cNvSpPr/>
          <p:nvPr/>
        </p:nvSpPr>
        <p:spPr>
          <a:xfrm>
            <a:off x="8965139" y="2330771"/>
            <a:ext cx="3028550" cy="1098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34551-7A53-469C-9CD3-5C69B4665DD7}"/>
              </a:ext>
            </a:extLst>
          </p:cNvPr>
          <p:cNvSpPr txBox="1"/>
          <p:nvPr/>
        </p:nvSpPr>
        <p:spPr>
          <a:xfrm>
            <a:off x="226029" y="1049103"/>
            <a:ext cx="9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3333FF"/>
                </a:solidFill>
              </a:rPr>
              <a:t>Pole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1B1E8-B676-4295-8BC9-DF211A3714F3}"/>
              </a:ext>
            </a:extLst>
          </p:cNvPr>
          <p:cNvSpPr txBox="1"/>
          <p:nvPr/>
        </p:nvSpPr>
        <p:spPr>
          <a:xfrm>
            <a:off x="198306" y="2296777"/>
            <a:ext cx="10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3333FF"/>
                </a:solidFill>
              </a:rPr>
              <a:t>Barrier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AA164-D647-4755-A71F-AB2181F28769}"/>
              </a:ext>
            </a:extLst>
          </p:cNvPr>
          <p:cNvSpPr txBox="1"/>
          <p:nvPr/>
        </p:nvSpPr>
        <p:spPr>
          <a:xfrm>
            <a:off x="8965139" y="1049103"/>
            <a:ext cx="9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3333FF"/>
                </a:solidFill>
              </a:rPr>
              <a:t>ODB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58D0C0-9FED-48FF-A7B0-5BFBB61D5EBE}"/>
              </a:ext>
            </a:extLst>
          </p:cNvPr>
          <p:cNvSpPr txBox="1"/>
          <p:nvPr/>
        </p:nvSpPr>
        <p:spPr>
          <a:xfrm>
            <a:off x="8965139" y="3040848"/>
            <a:ext cx="9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3333FF"/>
                </a:solidFill>
              </a:rPr>
              <a:t>SOL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319BD-EF54-41B6-B29A-9F8FE738B0E5}"/>
              </a:ext>
            </a:extLst>
          </p:cNvPr>
          <p:cNvSpPr txBox="1"/>
          <p:nvPr/>
        </p:nvSpPr>
        <p:spPr>
          <a:xfrm>
            <a:off x="9284075" y="4265351"/>
            <a:ext cx="1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006600"/>
                </a:solidFill>
                <a:sym typeface="Wingdings" panose="05000000000000000000" pitchFamily="2" charset="2"/>
              </a:rPr>
              <a:t></a:t>
            </a:r>
            <a:endParaRPr lang="en-DE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351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3C95F1B-F39F-4FFE-95AD-23697083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97" y="869780"/>
            <a:ext cx="6256800" cy="3470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CA185-9D99-4202-A40A-02F50B30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component in car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6DB25-E5B1-482A-8E10-1B41C5E9DCF7}"/>
              </a:ext>
            </a:extLst>
          </p:cNvPr>
          <p:cNvSpPr txBox="1"/>
          <p:nvPr/>
        </p:nvSpPr>
        <p:spPr>
          <a:xfrm>
            <a:off x="1831911" y="1074345"/>
            <a:ext cx="836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3mm patch variant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668A0D83-C40D-4DDD-9423-D9B95A106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142423"/>
              </p:ext>
            </p:extLst>
          </p:nvPr>
        </p:nvGraphicFramePr>
        <p:xfrm>
          <a:off x="2924701" y="4243239"/>
          <a:ext cx="670890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41">
                  <a:extLst>
                    <a:ext uri="{9D8B030D-6E8A-4147-A177-3AD203B41FA5}">
                      <a16:colId xmlns:a16="http://schemas.microsoft.com/office/drawing/2014/main" val="287734805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308351360"/>
                    </a:ext>
                  </a:extLst>
                </a:gridCol>
                <a:gridCol w="1476841">
                  <a:extLst>
                    <a:ext uri="{9D8B030D-6E8A-4147-A177-3AD203B41FA5}">
                      <a16:colId xmlns:a16="http://schemas.microsoft.com/office/drawing/2014/main" val="3276559214"/>
                    </a:ext>
                  </a:extLst>
                </a:gridCol>
                <a:gridCol w="1476841">
                  <a:extLst>
                    <a:ext uri="{9D8B030D-6E8A-4147-A177-3AD203B41FA5}">
                      <a16:colId xmlns:a16="http://schemas.microsoft.com/office/drawing/2014/main" val="365594428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Property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Mass </a:t>
                      </a:r>
                      <a:br>
                        <a:rPr lang="en-DE" sz="1600" dirty="0"/>
                      </a:br>
                      <a:r>
                        <a:rPr lang="en-DE" sz="1600" dirty="0"/>
                        <a:t>[kg]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Thickness [mm]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6472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Floorpanelxmember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522116"/>
                  </a:ext>
                </a:extLst>
              </a:tr>
              <a:tr h="335280">
                <a:tc rowSpan="2">
                  <a:txBody>
                    <a:bodyPr/>
                    <a:lstStyle/>
                    <a:p>
                      <a:pPr algn="ctr"/>
                      <a:br>
                        <a:rPr lang="en-DE" sz="1600" dirty="0"/>
                      </a:br>
                      <a:r>
                        <a:rPr lang="en-DE" sz="1600" dirty="0"/>
                        <a:t>V097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Floorpanelxmember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269005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solidFill>
                            <a:schemeClr val="tx1"/>
                          </a:solidFill>
                        </a:rPr>
                        <a:t>0.163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64610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E57AD8D-DC81-42CA-94E4-D6428E585629}"/>
              </a:ext>
            </a:extLst>
          </p:cNvPr>
          <p:cNvSpPr txBox="1"/>
          <p:nvPr/>
        </p:nvSpPr>
        <p:spPr>
          <a:xfrm>
            <a:off x="8784519" y="2892490"/>
            <a:ext cx="1698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Mass reduction of </a:t>
            </a:r>
            <a:r>
              <a:rPr lang="en-DE" dirty="0">
                <a:solidFill>
                  <a:srgbClr val="006600"/>
                </a:solidFill>
              </a:rPr>
              <a:t>0.52 kg/car</a:t>
            </a:r>
          </a:p>
        </p:txBody>
      </p:sp>
    </p:spTree>
    <p:extLst>
      <p:ext uri="{BB962C8B-B14F-4D97-AF65-F5344CB8AC3E}">
        <p14:creationId xmlns:p14="http://schemas.microsoft.com/office/powerpoint/2010/main" val="185271820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A25D-20D6-4B25-BFC5-E13E8C64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Plasticity and Intrusion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C4FA-DA98-4CFC-9C6A-52F2631E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0" y="893123"/>
            <a:ext cx="5184576" cy="2261115"/>
          </a:xfrm>
          <a:prstGeom prst="rect">
            <a:avLst/>
          </a:prstGeom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9F37E3F-0F79-459A-A0B7-E1FB77F5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0421"/>
            <a:ext cx="5250913" cy="2557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F1F19E-0EBC-4276-B8F9-92801B0EC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52" y="893123"/>
            <a:ext cx="1738357" cy="5868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BFB6B4-9F85-48BA-9AE1-0199CC0A0D45}"/>
              </a:ext>
            </a:extLst>
          </p:cNvPr>
          <p:cNvSpPr/>
          <p:nvPr/>
        </p:nvSpPr>
        <p:spPr>
          <a:xfrm>
            <a:off x="5104904" y="893124"/>
            <a:ext cx="1738357" cy="586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82E43B8-81B1-40D7-9164-FB8E65620E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85" y="1182686"/>
            <a:ext cx="5331958" cy="1800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5D8CC6A-01B6-40C7-AA2D-6811A93719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85" y="3519345"/>
            <a:ext cx="5331958" cy="180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9FC2A8-31B6-425A-A589-ED9BE3E99ED3}"/>
              </a:ext>
            </a:extLst>
          </p:cNvPr>
          <p:cNvSpPr/>
          <p:nvPr/>
        </p:nvSpPr>
        <p:spPr>
          <a:xfrm>
            <a:off x="1894114" y="2693123"/>
            <a:ext cx="544286" cy="289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F6723A-AB4A-4428-B20A-7DC952BD24E3}"/>
              </a:ext>
            </a:extLst>
          </p:cNvPr>
          <p:cNvSpPr/>
          <p:nvPr/>
        </p:nvSpPr>
        <p:spPr>
          <a:xfrm>
            <a:off x="1894114" y="5111422"/>
            <a:ext cx="424543" cy="29011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9AC9F0-1DB3-4D68-889A-C74C588F1225}"/>
              </a:ext>
            </a:extLst>
          </p:cNvPr>
          <p:cNvSpPr txBox="1"/>
          <p:nvPr/>
        </p:nvSpPr>
        <p:spPr>
          <a:xfrm>
            <a:off x="2329425" y="28637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Basis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EFA8F-0640-4C5F-8D20-01A77DDB8AB4}"/>
              </a:ext>
            </a:extLst>
          </p:cNvPr>
          <p:cNvSpPr txBox="1"/>
          <p:nvPr/>
        </p:nvSpPr>
        <p:spPr>
          <a:xfrm>
            <a:off x="9198310" y="28637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Basis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96060-9A51-4D06-90EC-EA15FBA38764}"/>
              </a:ext>
            </a:extLst>
          </p:cNvPr>
          <p:cNvSpPr txBox="1"/>
          <p:nvPr/>
        </p:nvSpPr>
        <p:spPr>
          <a:xfrm>
            <a:off x="1894114" y="5480404"/>
            <a:ext cx="209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Patched variant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6DC180-783F-4221-A19D-E693D1EAA9FE}"/>
              </a:ext>
            </a:extLst>
          </p:cNvPr>
          <p:cNvSpPr txBox="1"/>
          <p:nvPr/>
        </p:nvSpPr>
        <p:spPr>
          <a:xfrm>
            <a:off x="8548933" y="5480404"/>
            <a:ext cx="209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Patched variant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06EE1-AE0A-41BA-99D2-38B354B68879}"/>
              </a:ext>
            </a:extLst>
          </p:cNvPr>
          <p:cNvSpPr txBox="1"/>
          <p:nvPr/>
        </p:nvSpPr>
        <p:spPr>
          <a:xfrm>
            <a:off x="10292300" y="2553898"/>
            <a:ext cx="154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-375.23 mm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F2ACA1-AB64-4E48-99A9-FD8DF10C916C}"/>
              </a:ext>
            </a:extLst>
          </p:cNvPr>
          <p:cNvSpPr/>
          <p:nvPr/>
        </p:nvSpPr>
        <p:spPr>
          <a:xfrm>
            <a:off x="9677094" y="2594836"/>
            <a:ext cx="64655" cy="4817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3F3F7F-0885-49BF-9EBA-312CDC4E53D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729763" y="2620926"/>
            <a:ext cx="562537" cy="11763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D57CD97-95CC-4C85-AEB4-FFA33448A1F5}"/>
              </a:ext>
            </a:extLst>
          </p:cNvPr>
          <p:cNvSpPr/>
          <p:nvPr/>
        </p:nvSpPr>
        <p:spPr>
          <a:xfrm>
            <a:off x="9653121" y="4936802"/>
            <a:ext cx="64655" cy="4817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FED0D8-B93F-479E-AC49-2278C0F7C40C}"/>
              </a:ext>
            </a:extLst>
          </p:cNvPr>
          <p:cNvCxnSpPr>
            <a:cxnSpLocks/>
          </p:cNvCxnSpPr>
          <p:nvPr/>
        </p:nvCxnSpPr>
        <p:spPr>
          <a:xfrm>
            <a:off x="9685448" y="4953710"/>
            <a:ext cx="606852" cy="15771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C71CB2-BE63-4116-AF83-A8E0518E341F}"/>
              </a:ext>
            </a:extLst>
          </p:cNvPr>
          <p:cNvSpPr txBox="1"/>
          <p:nvPr/>
        </p:nvSpPr>
        <p:spPr>
          <a:xfrm>
            <a:off x="10204736" y="5073672"/>
            <a:ext cx="154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-368.37 mm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CEEAF26-770F-49C1-9909-7C4969DB4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1095802"/>
            <a:ext cx="1379454" cy="22161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00BFC7E-A981-4CC9-B873-08659F0BE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520675"/>
            <a:ext cx="1379454" cy="22161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BABB4CE-F67A-4C41-BC14-A4183B6E9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503" y="1095802"/>
            <a:ext cx="632940" cy="2217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4754FC-9B59-462D-B6E4-BDD353C73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503" y="3544599"/>
            <a:ext cx="632940" cy="2217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D9C6068-5EB1-41E8-84F1-842354818A9A}"/>
              </a:ext>
            </a:extLst>
          </p:cNvPr>
          <p:cNvSpPr/>
          <p:nvPr/>
        </p:nvSpPr>
        <p:spPr>
          <a:xfrm>
            <a:off x="1379455" y="4936802"/>
            <a:ext cx="634402" cy="1746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63113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F373-6313-4DF7-A780-5815E9A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Spot weld failure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01B22-CF3B-42E0-A9E6-B2F4ECBB11D4}"/>
              </a:ext>
            </a:extLst>
          </p:cNvPr>
          <p:cNvSpPr txBox="1"/>
          <p:nvPr/>
        </p:nvSpPr>
        <p:spPr>
          <a:xfrm>
            <a:off x="3935760" y="12156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Basis</a:t>
            </a: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BAC2D3B-41B0-4C84-A49B-2969F875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19121"/>
            <a:ext cx="9144000" cy="3086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3D86D-0530-4F25-9C1D-437257FD941D}"/>
              </a:ext>
            </a:extLst>
          </p:cNvPr>
          <p:cNvSpPr txBox="1"/>
          <p:nvPr/>
        </p:nvSpPr>
        <p:spPr>
          <a:xfrm>
            <a:off x="8544274" y="3012475"/>
            <a:ext cx="178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Failures occur in time period of 15 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A0ECD-080B-4F3D-888C-C705B2DE2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46" y="1159856"/>
            <a:ext cx="1738357" cy="5868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465A62-CF9F-4984-B064-F8A493A821EF}"/>
              </a:ext>
            </a:extLst>
          </p:cNvPr>
          <p:cNvSpPr/>
          <p:nvPr/>
        </p:nvSpPr>
        <p:spPr>
          <a:xfrm>
            <a:off x="5891946" y="1159856"/>
            <a:ext cx="1738357" cy="586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219C841-01B3-4AA8-8ED5-A4E60A1F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17600"/>
            <a:ext cx="9144000" cy="30868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CE4067-19B8-4349-B629-7F6E2186B5C6}"/>
              </a:ext>
            </a:extLst>
          </p:cNvPr>
          <p:cNvSpPr txBox="1"/>
          <p:nvPr/>
        </p:nvSpPr>
        <p:spPr>
          <a:xfrm>
            <a:off x="3935760" y="1215664"/>
            <a:ext cx="195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Patched variant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C72D7-A8E5-41AC-A88A-7ED09CE3FD66}"/>
              </a:ext>
            </a:extLst>
          </p:cNvPr>
          <p:cNvSpPr txBox="1"/>
          <p:nvPr/>
        </p:nvSpPr>
        <p:spPr>
          <a:xfrm>
            <a:off x="8544274" y="3012475"/>
            <a:ext cx="178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Failures occur in time period of 25 ms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5D9086-F2CA-47DA-A7C8-F43C1EE87FAC}"/>
              </a:ext>
            </a:extLst>
          </p:cNvPr>
          <p:cNvSpPr/>
          <p:nvPr/>
        </p:nvSpPr>
        <p:spPr>
          <a:xfrm>
            <a:off x="5820323" y="4224939"/>
            <a:ext cx="576064" cy="20015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0070C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D4EF14-FA65-48BC-B709-00253554F5E8}"/>
              </a:ext>
            </a:extLst>
          </p:cNvPr>
          <p:cNvSpPr/>
          <p:nvPr/>
        </p:nvSpPr>
        <p:spPr>
          <a:xfrm>
            <a:off x="6096000" y="4065055"/>
            <a:ext cx="432048" cy="14401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D6CCC2-B78C-4792-A5B8-EDB5854DA031}"/>
              </a:ext>
            </a:extLst>
          </p:cNvPr>
          <p:cNvSpPr txBox="1"/>
          <p:nvPr/>
        </p:nvSpPr>
        <p:spPr>
          <a:xfrm>
            <a:off x="6528050" y="4425100"/>
            <a:ext cx="1787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Spotwelds were added additionally to enhance the strength</a:t>
            </a:r>
          </a:p>
        </p:txBody>
      </p:sp>
    </p:spTree>
    <p:extLst>
      <p:ext uri="{BB962C8B-B14F-4D97-AF65-F5344CB8AC3E}">
        <p14:creationId xmlns:p14="http://schemas.microsoft.com/office/powerpoint/2010/main" val="338451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7" grpId="0"/>
      <p:bldP spid="18" grpId="0"/>
      <p:bldP spid="19" grpId="0" animBg="1"/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05B0-F4AA-4AA3-A4EE-A477C573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Adhesive failure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9A9EB-0AEF-41A0-B0A8-31C95D9E2579}"/>
              </a:ext>
            </a:extLst>
          </p:cNvPr>
          <p:cNvSpPr txBox="1"/>
          <p:nvPr/>
        </p:nvSpPr>
        <p:spPr>
          <a:xfrm>
            <a:off x="3935760" y="121680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Basis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0AEB59-3C49-4973-8217-FEC1F311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17600"/>
            <a:ext cx="9144000" cy="3086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EFFD5-C087-4E8A-9C4D-79A8FC2031F8}"/>
              </a:ext>
            </a:extLst>
          </p:cNvPr>
          <p:cNvSpPr txBox="1"/>
          <p:nvPr/>
        </p:nvSpPr>
        <p:spPr>
          <a:xfrm>
            <a:off x="8544274" y="3013204"/>
            <a:ext cx="1703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Failures occur in time period of 45 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F40EB-AEC1-4B96-A314-9A3FCC995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46" y="1159856"/>
            <a:ext cx="1738357" cy="5868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0D26D0-77C4-4F7C-AB9B-D2084F528CDF}"/>
              </a:ext>
            </a:extLst>
          </p:cNvPr>
          <p:cNvSpPr/>
          <p:nvPr/>
        </p:nvSpPr>
        <p:spPr>
          <a:xfrm>
            <a:off x="5891946" y="1159856"/>
            <a:ext cx="1738357" cy="586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AB7367-6DAF-4ADE-93D6-8094F9C55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17600"/>
            <a:ext cx="9144000" cy="3086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81BEDB-002F-487B-A2DA-D26717314DC6}"/>
              </a:ext>
            </a:extLst>
          </p:cNvPr>
          <p:cNvSpPr txBox="1"/>
          <p:nvPr/>
        </p:nvSpPr>
        <p:spPr>
          <a:xfrm>
            <a:off x="3935760" y="1216800"/>
            <a:ext cx="195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Patched variant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6F5F6-C4D0-476C-908D-5B85D0E69EDF}"/>
              </a:ext>
            </a:extLst>
          </p:cNvPr>
          <p:cNvSpPr txBox="1"/>
          <p:nvPr/>
        </p:nvSpPr>
        <p:spPr>
          <a:xfrm>
            <a:off x="8544274" y="3013204"/>
            <a:ext cx="1703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Failures occur in time period of 50 ms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2D6FDF-70A2-4276-AB20-DB4FD58A1F52}"/>
              </a:ext>
            </a:extLst>
          </p:cNvPr>
          <p:cNvSpPr/>
          <p:nvPr/>
        </p:nvSpPr>
        <p:spPr>
          <a:xfrm>
            <a:off x="5807968" y="4199741"/>
            <a:ext cx="288032" cy="23883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0070C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7F748E-D2AC-44F4-8608-9B922ACBCDF7}"/>
              </a:ext>
            </a:extLst>
          </p:cNvPr>
          <p:cNvSpPr/>
          <p:nvPr/>
        </p:nvSpPr>
        <p:spPr>
          <a:xfrm>
            <a:off x="6168008" y="3960912"/>
            <a:ext cx="432048" cy="23883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F503-E307-42E4-BF0E-533B37CD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Material failure comparison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FC93FF2-0DFF-4616-9BC0-3DD07FE08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97" y="1538870"/>
            <a:ext cx="6398351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3EE18-2E98-42AC-969F-1C17071560FE}"/>
              </a:ext>
            </a:extLst>
          </p:cNvPr>
          <p:cNvSpPr txBox="1"/>
          <p:nvPr/>
        </p:nvSpPr>
        <p:spPr>
          <a:xfrm>
            <a:off x="3033802" y="102561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Basis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230B1AE-F043-4450-8A99-0C0D4CA2EF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1" y="1872874"/>
            <a:ext cx="4265567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98C087-B147-42EE-95D8-16910E557E10}"/>
              </a:ext>
            </a:extLst>
          </p:cNvPr>
          <p:cNvSpPr txBox="1"/>
          <p:nvPr/>
        </p:nvSpPr>
        <p:spPr>
          <a:xfrm>
            <a:off x="8160873" y="1025618"/>
            <a:ext cx="196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Patched variant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95521-A05E-4A09-9191-CCD382FB7F11}"/>
              </a:ext>
            </a:extLst>
          </p:cNvPr>
          <p:cNvSpPr txBox="1"/>
          <p:nvPr/>
        </p:nvSpPr>
        <p:spPr>
          <a:xfrm>
            <a:off x="3735471" y="167737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Failures occur in time period of 60ms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E9406-19F4-4AF0-BDA9-A640F2357546}"/>
              </a:ext>
            </a:extLst>
          </p:cNvPr>
          <p:cNvSpPr txBox="1"/>
          <p:nvPr/>
        </p:nvSpPr>
        <p:spPr>
          <a:xfrm>
            <a:off x="8232881" y="169215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Failures occur in time period of 55ms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E1A7BF-0A1A-421D-B034-31CDFB18A255}"/>
              </a:ext>
            </a:extLst>
          </p:cNvPr>
          <p:cNvSpPr/>
          <p:nvPr/>
        </p:nvSpPr>
        <p:spPr>
          <a:xfrm>
            <a:off x="371176" y="4279075"/>
            <a:ext cx="11046372" cy="1165284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Plasticity has slightly increased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Displacement has </a:t>
            </a:r>
            <a:r>
              <a:rPr lang="en-DE" sz="1600" b="0" dirty="0">
                <a:solidFill>
                  <a:srgbClr val="006600"/>
                </a:solidFill>
              </a:rPr>
              <a:t>decreased</a:t>
            </a:r>
            <a:r>
              <a:rPr lang="en-DE" sz="1600" b="0" dirty="0">
                <a:solidFill>
                  <a:schemeClr val="tx1"/>
                </a:solidFill>
              </a:rPr>
              <a:t> by 6.8 mm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Spotweld failure has </a:t>
            </a:r>
            <a:r>
              <a:rPr lang="en-DE" sz="1600" b="0" dirty="0">
                <a:solidFill>
                  <a:srgbClr val="006600"/>
                </a:solidFill>
              </a:rPr>
              <a:t>decreased</a:t>
            </a:r>
            <a:r>
              <a:rPr lang="en-DE" sz="1600" b="0" dirty="0">
                <a:solidFill>
                  <a:schemeClr val="tx1"/>
                </a:solidFill>
              </a:rPr>
              <a:t> and adhesive failure has slightly increased but </a:t>
            </a:r>
            <a:r>
              <a:rPr lang="en-DE" sz="1600" b="0" dirty="0">
                <a:solidFill>
                  <a:srgbClr val="006600"/>
                </a:solidFill>
              </a:rPr>
              <a:t>rem</a:t>
            </a:r>
            <a:r>
              <a:rPr lang="de-DE" sz="1600" b="0" dirty="0">
                <a:solidFill>
                  <a:srgbClr val="006600"/>
                </a:solidFill>
              </a:rPr>
              <a:t>ai</a:t>
            </a:r>
            <a:r>
              <a:rPr lang="en-DE" sz="1600" b="0" dirty="0">
                <a:solidFill>
                  <a:srgbClr val="006600"/>
                </a:solidFill>
              </a:rPr>
              <a:t>n on the lower level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Material failure is on the </a:t>
            </a:r>
            <a:r>
              <a:rPr lang="en-DE" sz="1600" b="0" dirty="0">
                <a:solidFill>
                  <a:srgbClr val="006600"/>
                </a:solidFill>
              </a:rPr>
              <a:t>same level</a:t>
            </a:r>
            <a:endParaRPr lang="en-DE" sz="16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7672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A185-9D99-4202-A40A-02F50B30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Process simulation transfer – Thermal analysis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E5A47-70CE-4727-9DBB-02F8C439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184" y="1034612"/>
            <a:ext cx="3762375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BDDAB-05FB-4F39-96C2-6B9569EF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184" y="3116970"/>
            <a:ext cx="3752850" cy="18192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3C44C9-34CF-4E69-978B-FB8A454B6458}"/>
              </a:ext>
            </a:extLst>
          </p:cNvPr>
          <p:cNvSpPr/>
          <p:nvPr/>
        </p:nvSpPr>
        <p:spPr>
          <a:xfrm>
            <a:off x="748032" y="4237033"/>
            <a:ext cx="6555141" cy="1438553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Part with higher thickness cools slower than the part with lower thickness</a:t>
            </a:r>
            <a:endParaRPr lang="en-DE" sz="1600" b="0" dirty="0">
              <a:solidFill>
                <a:srgbClr val="006600"/>
              </a:solidFill>
            </a:endParaRP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Maximum temperature occurs in the region of the patch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Temperature distribution within GFRP is lower than the top part of Steel</a:t>
            </a:r>
            <a:endParaRPr lang="en-DE" sz="1600" dirty="0">
              <a:solidFill>
                <a:srgbClr val="006600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4253EA2-FF02-4A66-AD0E-01FE8159A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" y="920134"/>
            <a:ext cx="7453006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185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atcrossmember">
            <a:hlinkClick r:id="" action="ppaction://media"/>
            <a:extLst>
              <a:ext uri="{FF2B5EF4-FFF2-40B4-BE49-F238E27FC236}">
                <a16:creationId xmlns:a16="http://schemas.microsoft.com/office/drawing/2014/main" id="{04DF48DE-95CC-4181-86F2-225F64F199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72" y="1004610"/>
            <a:ext cx="6264015" cy="3410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CA185-9D99-4202-A40A-02F50B30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Process simulation transfer – Mechanical analysis results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25939C-1CB7-4BCF-885C-98562A15BC83}"/>
              </a:ext>
            </a:extLst>
          </p:cNvPr>
          <p:cNvSpPr/>
          <p:nvPr/>
        </p:nvSpPr>
        <p:spPr>
          <a:xfrm>
            <a:off x="107972" y="4414837"/>
            <a:ext cx="7893028" cy="1438553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No boundary condition has been applied</a:t>
            </a:r>
            <a:endParaRPr lang="en-DE" sz="1600" b="0" dirty="0">
              <a:solidFill>
                <a:srgbClr val="006600"/>
              </a:solidFill>
            </a:endParaRP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Overall displacement was found to be high with the maximum thickness patch as it cools down relatively slower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Maximum out-of-plane displacement of about 4.3 mm for 3 mm patch and 4.6 mm for 5 patch was found respectively</a:t>
            </a:r>
            <a:endParaRPr lang="en-DE" sz="1600" dirty="0">
              <a:solidFill>
                <a:srgbClr val="0066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1EBC39-E40F-4482-96F4-5B03E7BA8BB1}"/>
              </a:ext>
            </a:extLst>
          </p:cNvPr>
          <p:cNvSpPr txBox="1"/>
          <p:nvPr/>
        </p:nvSpPr>
        <p:spPr>
          <a:xfrm>
            <a:off x="4902116" y="2565375"/>
            <a:ext cx="238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b="1" u="sng" dirty="0"/>
              <a:t>Load</a:t>
            </a:r>
            <a:r>
              <a:rPr lang="en-DE" sz="1400" b="1" dirty="0"/>
              <a:t>: Nodal temperatures from thermal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6852CC-ED65-4E00-8F03-DE65582C8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668" y="3088075"/>
            <a:ext cx="1325243" cy="853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E53B9C-7F40-4201-9C25-3039D1CDA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050" y="1511941"/>
            <a:ext cx="4276647" cy="1002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02CEA5-03C5-4578-8043-1771A9D22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178" y="1296035"/>
            <a:ext cx="3689037" cy="174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C79EC-9B33-4FD9-B858-B32B9CED4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5440" y="1028286"/>
            <a:ext cx="866775" cy="695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B948E0-8443-4F1D-89F7-F1FCBDBF2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1050" y="3819566"/>
            <a:ext cx="4039557" cy="18167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417CEB3-B73E-4CB5-8F08-D049697C9D25}"/>
              </a:ext>
            </a:extLst>
          </p:cNvPr>
          <p:cNvSpPr/>
          <p:nvPr/>
        </p:nvSpPr>
        <p:spPr>
          <a:xfrm>
            <a:off x="11220226" y="3429000"/>
            <a:ext cx="387275" cy="16454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EE8FE7-0DC0-4936-83FF-FECF1E2EDE4F}"/>
              </a:ext>
            </a:extLst>
          </p:cNvPr>
          <p:cNvSpPr/>
          <p:nvPr/>
        </p:nvSpPr>
        <p:spPr>
          <a:xfrm>
            <a:off x="8061019" y="3819566"/>
            <a:ext cx="1229570" cy="174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39930FC-E6CF-4FA0-AC5A-DAB30623E7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9869" y="3960259"/>
            <a:ext cx="1134087" cy="15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89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dhesivedamage">
            <a:hlinkClick r:id="" action="ppaction://media"/>
            <a:extLst>
              <a:ext uri="{FF2B5EF4-FFF2-40B4-BE49-F238E27FC236}">
                <a16:creationId xmlns:a16="http://schemas.microsoft.com/office/drawing/2014/main" id="{06CF4AC2-DC22-4EB8-BC10-A4DD0B020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3485" y="1033399"/>
            <a:ext cx="7762530" cy="4398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CA185-9D99-4202-A40A-02F50B30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Process simulation transfer – Mechanical analysis results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3A8380B-9560-409C-893C-1CCAAEC23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0" y="1033399"/>
            <a:ext cx="5330415" cy="473378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EFA444-B1DF-4913-AF03-AB6C985FCBD5}"/>
              </a:ext>
            </a:extLst>
          </p:cNvPr>
          <p:cNvSpPr/>
          <p:nvPr/>
        </p:nvSpPr>
        <p:spPr>
          <a:xfrm>
            <a:off x="4055902" y="4669971"/>
            <a:ext cx="7893028" cy="1097213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The damage initiation criterion has already exceeded the maximum values in some areas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The patch thickness also plays an important role which leads to slightly different results</a:t>
            </a:r>
            <a:endParaRPr lang="en-DE" sz="16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31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524000" y="6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21643" y="324856"/>
            <a:ext cx="8375651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21643" y="2235600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dirty="0"/>
              <a:t>Hybrid plate overview and material model requirement</a:t>
            </a:r>
          </a:p>
          <a:p>
            <a:pPr lvl="1">
              <a:lnSpc>
                <a:spcPct val="150000"/>
              </a:lnSpc>
            </a:pPr>
            <a:r>
              <a:rPr lang="en-DE" dirty="0"/>
              <a:t>Workflow and Simulation principle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Hybrid plate process simulation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Structural test and its validation</a:t>
            </a:r>
          </a:p>
          <a:p>
            <a:pPr marL="179388" lvl="5" indent="-179388">
              <a:lnSpc>
                <a:spcPct val="150000"/>
              </a:lnSpc>
              <a:buClr>
                <a:schemeClr val="tx1"/>
              </a:buClr>
            </a:pPr>
            <a:r>
              <a:rPr lang="en-DE" dirty="0"/>
              <a:t>Potential analysis in Toyota Camry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Conclusion and future work</a:t>
            </a:r>
          </a:p>
          <a:p>
            <a:pPr marL="1001687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2583459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4EE0-8B69-4C94-94B3-9F32AA77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345488" algn="l"/>
              </a:tabLst>
            </a:pPr>
            <a:r>
              <a:rPr lang="en-DE" dirty="0"/>
              <a:t>Problem description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D631C7-A393-4874-8F0A-7263C9F6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2" y="1431806"/>
            <a:ext cx="6195682" cy="291971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E29AA98-030B-437D-B005-DCAA911C382E}"/>
              </a:ext>
            </a:extLst>
          </p:cNvPr>
          <p:cNvSpPr/>
          <p:nvPr/>
        </p:nvSpPr>
        <p:spPr>
          <a:xfrm>
            <a:off x="546537" y="4894925"/>
            <a:ext cx="11046372" cy="1033111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DE" sz="1600" u="sng" dirty="0">
                <a:solidFill>
                  <a:schemeClr val="tx1"/>
                </a:solidFill>
              </a:rPr>
            </a:br>
            <a:r>
              <a:rPr lang="en-DE" sz="1600" u="sng" dirty="0">
                <a:solidFill>
                  <a:schemeClr val="tx1"/>
                </a:solidFill>
              </a:rPr>
              <a:t>Goal</a:t>
            </a:r>
            <a:r>
              <a:rPr lang="en-DE" sz="16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To devise a process simulation method for fusion bonding incorporated adhesive joining process which involves hybrid materials in the FEM software ABAQUS</a:t>
            </a:r>
            <a:r>
              <a:rPr lang="en-DE" sz="1600" b="0" baseline="50000" dirty="0">
                <a:solidFill>
                  <a:schemeClr val="tx1"/>
                </a:solidFill>
              </a:rPr>
              <a:t>TM</a:t>
            </a:r>
            <a:r>
              <a:rPr lang="en-DE" sz="1600" b="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To predict the stresses in the adhesive layer after the paint dryer process as a result of CTE mismatch</a:t>
            </a:r>
            <a:br>
              <a:rPr lang="en-DE" sz="1600" dirty="0">
                <a:solidFill>
                  <a:schemeClr val="tx1"/>
                </a:solidFill>
              </a:rPr>
            </a:b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EA8735-9A12-4F48-B5CD-DBDDF5CD9EF9}"/>
              </a:ext>
            </a:extLst>
          </p:cNvPr>
          <p:cNvSpPr txBox="1"/>
          <p:nvPr/>
        </p:nvSpPr>
        <p:spPr>
          <a:xfrm>
            <a:off x="493985" y="99322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rgbClr val="7030A0"/>
                </a:solidFill>
              </a:rPr>
              <a:t>What is fusion bonding or co-curing?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70418C-3BEF-4F86-9D09-36635E72E2DF}"/>
              </a:ext>
            </a:extLst>
          </p:cNvPr>
          <p:cNvSpPr txBox="1"/>
          <p:nvPr/>
        </p:nvSpPr>
        <p:spPr>
          <a:xfrm>
            <a:off x="7394027" y="1087816"/>
            <a:ext cx="224921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7030A0"/>
                </a:solidFill>
              </a:rPr>
              <a:t>Fusion bonding</a:t>
            </a:r>
          </a:p>
          <a:p>
            <a:pPr algn="ctr"/>
            <a:r>
              <a:rPr lang="en-DE" sz="1600" dirty="0"/>
              <a:t>+</a:t>
            </a:r>
          </a:p>
          <a:p>
            <a:pPr algn="ctr"/>
            <a:r>
              <a:rPr lang="en-DE" sz="1600" dirty="0">
                <a:solidFill>
                  <a:srgbClr val="006600"/>
                </a:solidFill>
              </a:rPr>
              <a:t>Adhesive joining</a:t>
            </a:r>
          </a:p>
          <a:p>
            <a:pPr algn="ctr"/>
            <a:r>
              <a:rPr lang="en-DE" sz="1600" dirty="0">
                <a:solidFill>
                  <a:srgbClr val="006600"/>
                </a:solidFill>
              </a:rPr>
              <a:t>with epoxy film</a:t>
            </a:r>
          </a:p>
          <a:p>
            <a:endParaRPr lang="en-DE" dirty="0">
              <a:solidFill>
                <a:srgbClr val="7030A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E64162-46DF-40EE-891F-082D8841BE8D}"/>
              </a:ext>
            </a:extLst>
          </p:cNvPr>
          <p:cNvSpPr/>
          <p:nvPr/>
        </p:nvSpPr>
        <p:spPr>
          <a:xfrm>
            <a:off x="7346731" y="1023664"/>
            <a:ext cx="2343807" cy="120032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368C46-BC95-4610-8D4A-E8C1CC9D7DC4}"/>
              </a:ext>
            </a:extLst>
          </p:cNvPr>
          <p:cNvSpPr txBox="1"/>
          <p:nvPr/>
        </p:nvSpPr>
        <p:spPr>
          <a:xfrm>
            <a:off x="9764110" y="1402929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725DE4-A93A-4385-A519-B2B06D1722FE}"/>
              </a:ext>
            </a:extLst>
          </p:cNvPr>
          <p:cNvSpPr txBox="1"/>
          <p:nvPr/>
        </p:nvSpPr>
        <p:spPr>
          <a:xfrm>
            <a:off x="10000593" y="1085219"/>
            <a:ext cx="1818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chemeClr val="accent1"/>
                </a:solidFill>
              </a:rPr>
              <a:t>How much would be the strength of the hybrid joint 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226371-8A87-4A1D-8651-2C86C100D2CB}"/>
              </a:ext>
            </a:extLst>
          </p:cNvPr>
          <p:cNvSpPr txBox="1"/>
          <p:nvPr/>
        </p:nvSpPr>
        <p:spPr>
          <a:xfrm>
            <a:off x="1566845" y="4402483"/>
            <a:ext cx="3899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Illustration of fusion bonding process [1]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7053965-45EE-4941-A671-FF5F9B6A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023" y="2265315"/>
            <a:ext cx="3763319" cy="24115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C48398-2B08-4F64-A4CA-020B318CF22D}"/>
              </a:ext>
            </a:extLst>
          </p:cNvPr>
          <p:cNvSpPr txBox="1"/>
          <p:nvPr/>
        </p:nvSpPr>
        <p:spPr>
          <a:xfrm>
            <a:off x="7704702" y="4648704"/>
            <a:ext cx="3899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Bonding strength of co-cured vs co-cured with adhesive [2]</a:t>
            </a:r>
          </a:p>
        </p:txBody>
      </p:sp>
    </p:spTree>
    <p:extLst>
      <p:ext uri="{BB962C8B-B14F-4D97-AF65-F5344CB8AC3E}">
        <p14:creationId xmlns:p14="http://schemas.microsoft.com/office/powerpoint/2010/main" val="2050225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 animBg="1"/>
      <p:bldP spid="34" grpId="0"/>
      <p:bldP spid="35" grpId="0"/>
      <p:bldP spid="36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4749-4CB5-41FF-AE81-2BD13609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scope for future work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261D2F8E-2DDE-4505-AF0D-FB99E2207098}"/>
              </a:ext>
            </a:extLst>
          </p:cNvPr>
          <p:cNvSpPr/>
          <p:nvPr/>
        </p:nvSpPr>
        <p:spPr>
          <a:xfrm>
            <a:off x="575736" y="1261240"/>
            <a:ext cx="7964055" cy="1797269"/>
          </a:xfrm>
          <a:prstGeom prst="roundRect">
            <a:avLst/>
          </a:prstGeom>
          <a:solidFill>
            <a:schemeClr val="bg2">
              <a:lumMod val="90000"/>
              <a:alpha val="42000"/>
            </a:schemeClr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u="sng" kern="0" dirty="0">
              <a:solidFill>
                <a:schemeClr val="tx1"/>
              </a:solidFill>
            </a:endParaRPr>
          </a:p>
          <a:p>
            <a:endParaRPr lang="en-DE" u="sng" kern="0" dirty="0">
              <a:solidFill>
                <a:schemeClr val="tx1"/>
              </a:solidFill>
            </a:endParaRPr>
          </a:p>
          <a:p>
            <a:endParaRPr lang="en-DE" u="sng" kern="0" dirty="0">
              <a:solidFill>
                <a:schemeClr val="tx1"/>
              </a:solidFill>
            </a:endParaRPr>
          </a:p>
          <a:p>
            <a:r>
              <a:rPr lang="en-DE" u="sng" kern="0" dirty="0">
                <a:solidFill>
                  <a:schemeClr val="tx1"/>
                </a:solidFill>
              </a:rPr>
              <a:t>C</a:t>
            </a:r>
            <a:r>
              <a:rPr lang="de-DE" u="sng" kern="0" dirty="0">
                <a:solidFill>
                  <a:schemeClr val="tx1"/>
                </a:solidFill>
              </a:rPr>
              <a:t>onclusion</a:t>
            </a:r>
          </a:p>
          <a:p>
            <a:endParaRPr lang="de-DE" sz="1600" u="sng" kern="0" dirty="0">
              <a:solidFill>
                <a:schemeClr val="tx1"/>
              </a:solidFill>
            </a:endParaRP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de-DE" sz="1600" b="0" kern="0" dirty="0">
                <a:solidFill>
                  <a:schemeClr val="tx1"/>
                </a:solidFill>
              </a:rPr>
              <a:t>A</a:t>
            </a:r>
            <a:r>
              <a:rPr lang="en-DE" sz="1600" b="0" kern="0" dirty="0">
                <a:solidFill>
                  <a:schemeClr val="tx1"/>
                </a:solidFill>
              </a:rPr>
              <a:t> simulation method has been identified for the adapted process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kern="0" dirty="0">
                <a:solidFill>
                  <a:schemeClr val="tx1"/>
                </a:solidFill>
              </a:rPr>
              <a:t>A process history of the </a:t>
            </a:r>
            <a:r>
              <a:rPr lang="en-DE" sz="1600" b="0" kern="0" dirty="0" err="1">
                <a:solidFill>
                  <a:schemeClr val="tx1"/>
                </a:solidFill>
              </a:rPr>
              <a:t>behavior</a:t>
            </a:r>
            <a:r>
              <a:rPr lang="en-DE" sz="1600" b="0" kern="0" dirty="0">
                <a:solidFill>
                  <a:schemeClr val="tx1"/>
                </a:solidFill>
              </a:rPr>
              <a:t> of adhesive can be </a:t>
            </a:r>
            <a:r>
              <a:rPr lang="en-DE" sz="1600" b="0" kern="0" dirty="0" err="1">
                <a:solidFill>
                  <a:schemeClr val="tx1"/>
                </a:solidFill>
              </a:rPr>
              <a:t>establis</a:t>
            </a:r>
            <a:r>
              <a:rPr lang="de-DE" sz="1600" b="0" kern="0" dirty="0">
                <a:solidFill>
                  <a:schemeClr val="tx1"/>
                </a:solidFill>
              </a:rPr>
              <a:t>h</a:t>
            </a:r>
            <a:r>
              <a:rPr lang="en-DE" sz="1600" b="0" kern="0" dirty="0">
                <a:solidFill>
                  <a:schemeClr val="tx1"/>
                </a:solidFill>
              </a:rPr>
              <a:t>ed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kern="0" dirty="0">
                <a:solidFill>
                  <a:schemeClr val="tx1"/>
                </a:solidFill>
              </a:rPr>
              <a:t>Different components can be analysed for the potential patching process so that</a:t>
            </a:r>
            <a:br>
              <a:rPr lang="en-DE" sz="1600" b="0" kern="0" dirty="0">
                <a:solidFill>
                  <a:schemeClr val="tx1"/>
                </a:solidFill>
              </a:rPr>
            </a:br>
            <a:r>
              <a:rPr lang="en-DE" sz="1600" b="0" kern="0" dirty="0">
                <a:solidFill>
                  <a:schemeClr val="tx1"/>
                </a:solidFill>
              </a:rPr>
              <a:t>weight reduction reduces cost and increases environmental benefits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sz="1600" b="0" kern="0" dirty="0">
              <a:solidFill>
                <a:schemeClr val="tx1"/>
              </a:solidFill>
            </a:endParaRPr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sz="1600" b="0" kern="0" dirty="0">
              <a:solidFill>
                <a:schemeClr val="tx1"/>
              </a:solidFill>
            </a:endParaRPr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de-DE" sz="1600" b="0" kern="0" dirty="0">
              <a:solidFill>
                <a:schemeClr val="tx1"/>
              </a:solidFill>
            </a:endParaRPr>
          </a:p>
          <a:p>
            <a:endParaRPr lang="de-DE" sz="1600" kern="0" dirty="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11181ADB-ED9B-4A47-ADAE-14F672620C3B}"/>
              </a:ext>
            </a:extLst>
          </p:cNvPr>
          <p:cNvSpPr/>
          <p:nvPr/>
        </p:nvSpPr>
        <p:spPr>
          <a:xfrm>
            <a:off x="575736" y="3500595"/>
            <a:ext cx="7964055" cy="209616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2000"/>
            </a:schemeClr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u="sng" kern="0" dirty="0">
              <a:solidFill>
                <a:schemeClr val="tx1"/>
              </a:solidFill>
            </a:endParaRPr>
          </a:p>
          <a:p>
            <a:endParaRPr lang="en-DE" u="sng" kern="0" dirty="0">
              <a:solidFill>
                <a:schemeClr val="tx1"/>
              </a:solidFill>
            </a:endParaRPr>
          </a:p>
          <a:p>
            <a:endParaRPr lang="en-DE" u="sng" kern="0" dirty="0">
              <a:solidFill>
                <a:schemeClr val="tx1"/>
              </a:solidFill>
            </a:endParaRPr>
          </a:p>
          <a:p>
            <a:endParaRPr lang="en-DE" u="sng" kern="0" dirty="0">
              <a:solidFill>
                <a:schemeClr val="tx1"/>
              </a:solidFill>
            </a:endParaRPr>
          </a:p>
          <a:p>
            <a:r>
              <a:rPr lang="en-DE" u="sng" kern="0" dirty="0">
                <a:solidFill>
                  <a:schemeClr val="tx1"/>
                </a:solidFill>
              </a:rPr>
              <a:t>Future work</a:t>
            </a:r>
            <a:endParaRPr lang="de-DE" u="sng" kern="0" dirty="0">
              <a:solidFill>
                <a:schemeClr val="tx1"/>
              </a:solidFill>
            </a:endParaRPr>
          </a:p>
          <a:p>
            <a:endParaRPr lang="de-DE" sz="1600" u="sng" kern="0" dirty="0">
              <a:solidFill>
                <a:schemeClr val="tx1"/>
              </a:solidFill>
            </a:endParaRP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kern="0" dirty="0">
                <a:solidFill>
                  <a:schemeClr val="tx1"/>
                </a:solidFill>
              </a:rPr>
              <a:t>An experimental </a:t>
            </a:r>
            <a:r>
              <a:rPr lang="de-DE" sz="1600" b="0" kern="0" dirty="0">
                <a:solidFill>
                  <a:schemeClr val="tx1"/>
                </a:solidFill>
              </a:rPr>
              <a:t>verification</a:t>
            </a:r>
            <a:r>
              <a:rPr lang="en-DE" sz="1600" b="0" kern="0" dirty="0">
                <a:solidFill>
                  <a:schemeClr val="tx1"/>
                </a:solidFill>
              </a:rPr>
              <a:t> </a:t>
            </a:r>
            <a:r>
              <a:rPr lang="de-DE" sz="1600" b="0" kern="0" dirty="0">
                <a:solidFill>
                  <a:schemeClr val="tx1"/>
                </a:solidFill>
              </a:rPr>
              <a:t>o</a:t>
            </a:r>
            <a:r>
              <a:rPr lang="en-DE" sz="1600" b="0" kern="0" dirty="0">
                <a:solidFill>
                  <a:schemeClr val="tx1"/>
                </a:solidFill>
              </a:rPr>
              <a:t>f </a:t>
            </a:r>
            <a:r>
              <a:rPr lang="de-DE" sz="1600" b="0" kern="0" dirty="0">
                <a:solidFill>
                  <a:schemeClr val="tx1"/>
                </a:solidFill>
              </a:rPr>
              <a:t>t</a:t>
            </a:r>
            <a:r>
              <a:rPr lang="en-DE" sz="1600" b="0" kern="0" dirty="0">
                <a:solidFill>
                  <a:schemeClr val="tx1"/>
                </a:solidFill>
              </a:rPr>
              <a:t>h</a:t>
            </a:r>
            <a:r>
              <a:rPr lang="de-DE" sz="1600" b="0" kern="0" dirty="0">
                <a:solidFill>
                  <a:schemeClr val="tx1"/>
                </a:solidFill>
              </a:rPr>
              <a:t>e</a:t>
            </a:r>
            <a:r>
              <a:rPr lang="en-DE" sz="1600" b="0" kern="0" dirty="0">
                <a:solidFill>
                  <a:schemeClr val="tx1"/>
                </a:solidFill>
              </a:rPr>
              <a:t> fusion bonding incorporated </a:t>
            </a:r>
            <a:r>
              <a:rPr lang="de-DE" sz="1600" b="0" kern="0" dirty="0">
                <a:solidFill>
                  <a:schemeClr val="tx1"/>
                </a:solidFill>
              </a:rPr>
              <a:t>a</a:t>
            </a:r>
            <a:r>
              <a:rPr lang="en-DE" sz="1600" b="0" kern="0" dirty="0">
                <a:solidFill>
                  <a:schemeClr val="tx1"/>
                </a:solidFill>
              </a:rPr>
              <a:t>d</a:t>
            </a:r>
            <a:r>
              <a:rPr lang="de-DE" sz="1600" b="0" kern="0" dirty="0">
                <a:solidFill>
                  <a:schemeClr val="tx1"/>
                </a:solidFill>
              </a:rPr>
              <a:t>h</a:t>
            </a:r>
            <a:r>
              <a:rPr lang="en-DE" sz="1600" b="0" kern="0" dirty="0">
                <a:solidFill>
                  <a:schemeClr val="tx1"/>
                </a:solidFill>
              </a:rPr>
              <a:t>e</a:t>
            </a:r>
            <a:r>
              <a:rPr lang="de-DE" sz="1600" b="0" kern="0" dirty="0">
                <a:solidFill>
                  <a:schemeClr val="tx1"/>
                </a:solidFill>
              </a:rPr>
              <a:t>s</a:t>
            </a:r>
            <a:r>
              <a:rPr lang="en-DE" sz="1600" b="0" kern="0" dirty="0" err="1">
                <a:solidFill>
                  <a:schemeClr val="tx1"/>
                </a:solidFill>
              </a:rPr>
              <a:t>i</a:t>
            </a:r>
            <a:r>
              <a:rPr lang="de-DE" sz="1600" b="0" kern="0" dirty="0">
                <a:solidFill>
                  <a:schemeClr val="tx1"/>
                </a:solidFill>
              </a:rPr>
              <a:t>v</a:t>
            </a:r>
            <a:r>
              <a:rPr lang="en-DE" sz="1600" b="0" kern="0" dirty="0">
                <a:solidFill>
                  <a:schemeClr val="tx1"/>
                </a:solidFill>
              </a:rPr>
              <a:t>e</a:t>
            </a:r>
            <a:r>
              <a:rPr lang="de-DE" sz="1600" b="0" kern="0" dirty="0">
                <a:solidFill>
                  <a:schemeClr val="tx1"/>
                </a:solidFill>
              </a:rPr>
              <a:t>l</a:t>
            </a:r>
            <a:r>
              <a:rPr lang="en-DE" sz="1600" b="0" kern="0" dirty="0">
                <a:solidFill>
                  <a:schemeClr val="tx1"/>
                </a:solidFill>
              </a:rPr>
              <a:t>y </a:t>
            </a:r>
            <a:r>
              <a:rPr lang="de-DE" sz="1600" b="0" kern="0" dirty="0">
                <a:solidFill>
                  <a:schemeClr val="tx1"/>
                </a:solidFill>
              </a:rPr>
              <a:t>b</a:t>
            </a:r>
            <a:r>
              <a:rPr lang="en-DE" sz="1600" b="0" kern="0" dirty="0">
                <a:solidFill>
                  <a:schemeClr val="tx1"/>
                </a:solidFill>
              </a:rPr>
              <a:t>o</a:t>
            </a:r>
            <a:r>
              <a:rPr lang="de-DE" sz="1600" b="0" kern="0" dirty="0">
                <a:solidFill>
                  <a:schemeClr val="tx1"/>
                </a:solidFill>
              </a:rPr>
              <a:t>n</a:t>
            </a:r>
            <a:r>
              <a:rPr lang="en-DE" sz="1600" b="0" kern="0" dirty="0">
                <a:solidFill>
                  <a:schemeClr val="tx1"/>
                </a:solidFill>
              </a:rPr>
              <a:t>d</a:t>
            </a:r>
            <a:r>
              <a:rPr lang="de-DE" sz="1600" b="0" kern="0" dirty="0">
                <a:solidFill>
                  <a:schemeClr val="tx1"/>
                </a:solidFill>
              </a:rPr>
              <a:t>e</a:t>
            </a:r>
            <a:r>
              <a:rPr lang="en-DE" sz="1600" b="0" kern="0" dirty="0">
                <a:solidFill>
                  <a:schemeClr val="tx1"/>
                </a:solidFill>
              </a:rPr>
              <a:t>d </a:t>
            </a:r>
            <a:r>
              <a:rPr lang="de-DE" sz="1600" b="0" kern="0" dirty="0">
                <a:solidFill>
                  <a:schemeClr val="tx1"/>
                </a:solidFill>
              </a:rPr>
              <a:t>B</a:t>
            </a:r>
            <a:r>
              <a:rPr lang="en-DE" sz="1600" b="0" kern="0" dirty="0">
                <a:solidFill>
                  <a:schemeClr val="tx1"/>
                </a:solidFill>
              </a:rPr>
              <a:t>I</a:t>
            </a:r>
            <a:r>
              <a:rPr lang="de-DE" sz="1600" b="0" kern="0" dirty="0">
                <a:solidFill>
                  <a:schemeClr val="tx1"/>
                </a:solidFill>
              </a:rPr>
              <a:t>W</a:t>
            </a:r>
            <a:r>
              <a:rPr lang="en-DE" sz="1600" b="0" kern="0" dirty="0">
                <a:solidFill>
                  <a:schemeClr val="tx1"/>
                </a:solidFill>
              </a:rPr>
              <a:t> </a:t>
            </a:r>
            <a:r>
              <a:rPr lang="de-DE" sz="1600" b="0" kern="0" dirty="0">
                <a:solidFill>
                  <a:schemeClr val="tx1"/>
                </a:solidFill>
              </a:rPr>
              <a:t>c</a:t>
            </a:r>
            <a:r>
              <a:rPr lang="en-DE" sz="1600" b="0" kern="0" dirty="0" err="1">
                <a:solidFill>
                  <a:schemeClr val="tx1"/>
                </a:solidFill>
              </a:rPr>
              <a:t>omponents</a:t>
            </a:r>
            <a:r>
              <a:rPr lang="en-DE" sz="1600" b="0" kern="0" dirty="0">
                <a:solidFill>
                  <a:schemeClr val="tx1"/>
                </a:solidFill>
              </a:rPr>
              <a:t> </a:t>
            </a:r>
            <a:r>
              <a:rPr lang="de-DE" sz="1600" b="0" kern="0" dirty="0">
                <a:solidFill>
                  <a:schemeClr val="tx1"/>
                </a:solidFill>
              </a:rPr>
              <a:t>n</a:t>
            </a:r>
            <a:r>
              <a:rPr lang="en-DE" sz="1600" b="0" kern="0" dirty="0">
                <a:solidFill>
                  <a:schemeClr val="tx1"/>
                </a:solidFill>
              </a:rPr>
              <a:t>u</a:t>
            </a:r>
            <a:r>
              <a:rPr lang="de-DE" sz="1600" b="0" kern="0" dirty="0">
                <a:solidFill>
                  <a:schemeClr val="tx1"/>
                </a:solidFill>
              </a:rPr>
              <a:t>m</a:t>
            </a:r>
            <a:r>
              <a:rPr lang="en-DE" sz="1600" b="0" kern="0" dirty="0">
                <a:solidFill>
                  <a:schemeClr val="tx1"/>
                </a:solidFill>
              </a:rPr>
              <a:t>e</a:t>
            </a:r>
            <a:r>
              <a:rPr lang="de-DE" sz="1600" b="0" kern="0" dirty="0">
                <a:solidFill>
                  <a:schemeClr val="tx1"/>
                </a:solidFill>
              </a:rPr>
              <a:t>r</a:t>
            </a:r>
            <a:r>
              <a:rPr lang="en-DE" sz="1600" b="0" kern="0" dirty="0">
                <a:solidFill>
                  <a:schemeClr val="tx1"/>
                </a:solidFill>
              </a:rPr>
              <a:t>i</a:t>
            </a:r>
            <a:r>
              <a:rPr lang="de-DE" sz="1600" b="0" kern="0" dirty="0">
                <a:solidFill>
                  <a:schemeClr val="tx1"/>
                </a:solidFill>
              </a:rPr>
              <a:t>c</a:t>
            </a:r>
            <a:r>
              <a:rPr lang="en-DE" sz="1600" b="0" kern="0" dirty="0">
                <a:solidFill>
                  <a:schemeClr val="tx1"/>
                </a:solidFill>
              </a:rPr>
              <a:t>a</a:t>
            </a:r>
            <a:r>
              <a:rPr lang="de-DE" sz="1600" b="0" kern="0" dirty="0">
                <a:solidFill>
                  <a:schemeClr val="tx1"/>
                </a:solidFill>
              </a:rPr>
              <a:t>l</a:t>
            </a:r>
            <a:r>
              <a:rPr lang="en-DE" sz="1600" b="0" kern="0" dirty="0">
                <a:solidFill>
                  <a:schemeClr val="tx1"/>
                </a:solidFill>
              </a:rPr>
              <a:t>l</a:t>
            </a:r>
            <a:r>
              <a:rPr lang="de-DE" sz="1600" b="0" kern="0" dirty="0">
                <a:solidFill>
                  <a:schemeClr val="tx1"/>
                </a:solidFill>
              </a:rPr>
              <a:t>y</a:t>
            </a:r>
            <a:r>
              <a:rPr lang="en-DE" sz="1600" b="0" kern="0" dirty="0">
                <a:solidFill>
                  <a:schemeClr val="tx1"/>
                </a:solidFill>
              </a:rPr>
              <a:t> </a:t>
            </a:r>
            <a:r>
              <a:rPr lang="de-DE" sz="1600" b="0" kern="0" dirty="0">
                <a:solidFill>
                  <a:schemeClr val="tx1"/>
                </a:solidFill>
              </a:rPr>
              <a:t>c</a:t>
            </a:r>
            <a:r>
              <a:rPr lang="en-DE" sz="1600" b="0" kern="0" dirty="0">
                <a:solidFill>
                  <a:schemeClr val="tx1"/>
                </a:solidFill>
              </a:rPr>
              <a:t>a</a:t>
            </a:r>
            <a:r>
              <a:rPr lang="de-DE" sz="1600" b="0" kern="0" dirty="0">
                <a:solidFill>
                  <a:schemeClr val="tx1"/>
                </a:solidFill>
              </a:rPr>
              <a:t>l</a:t>
            </a:r>
            <a:r>
              <a:rPr lang="en-DE" sz="1600" b="0" kern="0" dirty="0">
                <a:solidFill>
                  <a:schemeClr val="tx1"/>
                </a:solidFill>
              </a:rPr>
              <a:t>c</a:t>
            </a:r>
            <a:r>
              <a:rPr lang="de-DE" sz="1600" b="0" kern="0" dirty="0">
                <a:solidFill>
                  <a:schemeClr val="tx1"/>
                </a:solidFill>
              </a:rPr>
              <a:t>u</a:t>
            </a:r>
            <a:r>
              <a:rPr lang="en-DE" sz="1600" b="0" kern="0" dirty="0">
                <a:solidFill>
                  <a:schemeClr val="tx1"/>
                </a:solidFill>
              </a:rPr>
              <a:t>l</a:t>
            </a:r>
            <a:r>
              <a:rPr lang="de-DE" sz="1600" b="0" kern="0" dirty="0">
                <a:solidFill>
                  <a:schemeClr val="tx1"/>
                </a:solidFill>
              </a:rPr>
              <a:t>a</a:t>
            </a:r>
            <a:r>
              <a:rPr lang="en-DE" sz="1600" b="0" kern="0" dirty="0">
                <a:solidFill>
                  <a:schemeClr val="tx1"/>
                </a:solidFill>
              </a:rPr>
              <a:t>t</a:t>
            </a:r>
            <a:r>
              <a:rPr lang="de-DE" sz="1600" b="0" kern="0" dirty="0">
                <a:solidFill>
                  <a:schemeClr val="tx1"/>
                </a:solidFill>
              </a:rPr>
              <a:t>e</a:t>
            </a:r>
            <a:r>
              <a:rPr lang="en-DE" sz="1600" b="0" kern="0" dirty="0">
                <a:solidFill>
                  <a:schemeClr val="tx1"/>
                </a:solidFill>
              </a:rPr>
              <a:t>d </a:t>
            </a:r>
            <a:r>
              <a:rPr lang="de-DE" sz="1600" b="0" kern="0" dirty="0">
                <a:solidFill>
                  <a:schemeClr val="tx1"/>
                </a:solidFill>
              </a:rPr>
              <a:t>i</a:t>
            </a:r>
            <a:r>
              <a:rPr lang="en-DE" sz="1600" b="0" kern="0" dirty="0">
                <a:solidFill>
                  <a:schemeClr val="tx1"/>
                </a:solidFill>
              </a:rPr>
              <a:t>n this work is </a:t>
            </a:r>
            <a:r>
              <a:rPr lang="de-DE" sz="1600" b="0" kern="0" dirty="0">
                <a:solidFill>
                  <a:schemeClr val="tx1"/>
                </a:solidFill>
              </a:rPr>
              <a:t>desirable</a:t>
            </a:r>
            <a:endParaRPr lang="en-DE" sz="1600" b="0" kern="0" dirty="0">
              <a:solidFill>
                <a:schemeClr val="tx1"/>
              </a:solidFill>
            </a:endParaRP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kern="0" dirty="0">
                <a:solidFill>
                  <a:schemeClr val="tx1"/>
                </a:solidFill>
              </a:rPr>
              <a:t>The mapping of the adhesive stiffness degradation from ABAQUS to PAM-CRASH solver must be done 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kern="0" dirty="0">
                <a:solidFill>
                  <a:schemeClr val="tx1"/>
                </a:solidFill>
              </a:rPr>
              <a:t>It must also be validated for the different temperatures of the car which undergoes heating in the dryer from 23°C to 180°C </a:t>
            </a:r>
          </a:p>
          <a:p>
            <a:r>
              <a:rPr lang="en-DE" sz="1600" b="0" kern="0" dirty="0">
                <a:solidFill>
                  <a:schemeClr val="tx1"/>
                </a:solidFill>
              </a:rPr>
              <a:t> 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sz="1600" b="0" kern="0" dirty="0">
              <a:solidFill>
                <a:schemeClr val="tx1"/>
              </a:solidFill>
            </a:endParaRPr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sz="1600" b="0" kern="0" dirty="0">
              <a:solidFill>
                <a:schemeClr val="tx1"/>
              </a:solidFill>
            </a:endParaRPr>
          </a:p>
          <a:p>
            <a:endParaRPr lang="de-DE" sz="1600" b="0" kern="0" dirty="0">
              <a:solidFill>
                <a:schemeClr val="tx1"/>
              </a:solidFill>
            </a:endParaRPr>
          </a:p>
          <a:p>
            <a:endParaRPr lang="de-DE" sz="1600" kern="0" dirty="0"/>
          </a:p>
        </p:txBody>
      </p:sp>
    </p:spTree>
    <p:extLst>
      <p:ext uri="{BB962C8B-B14F-4D97-AF65-F5344CB8AC3E}">
        <p14:creationId xmlns:p14="http://schemas.microsoft.com/office/powerpoint/2010/main" val="372019984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F274E-F04C-4902-942B-46479BA7A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140" y="3074991"/>
            <a:ext cx="5645727" cy="708025"/>
          </a:xfrm>
        </p:spPr>
        <p:txBody>
          <a:bodyPr/>
          <a:lstStyle/>
          <a:p>
            <a:pPr algn="ctr"/>
            <a:r>
              <a:rPr lang="de-DE" sz="3200" dirty="0"/>
              <a:t>T</a:t>
            </a:r>
            <a:r>
              <a:rPr lang="en-DE" sz="3200" dirty="0"/>
              <a:t>h</a:t>
            </a:r>
            <a:r>
              <a:rPr lang="de-DE" sz="3200" dirty="0"/>
              <a:t>a</a:t>
            </a:r>
            <a:r>
              <a:rPr lang="en-DE" sz="3200" dirty="0"/>
              <a:t>n</a:t>
            </a:r>
            <a:r>
              <a:rPr lang="de-DE" sz="3200" dirty="0"/>
              <a:t>k</a:t>
            </a:r>
            <a:r>
              <a:rPr lang="en-DE" sz="3200" dirty="0"/>
              <a:t> </a:t>
            </a:r>
            <a:r>
              <a:rPr lang="de-DE" sz="3200" dirty="0"/>
              <a:t>y</a:t>
            </a:r>
            <a:r>
              <a:rPr lang="en-DE" sz="3200" dirty="0"/>
              <a:t>o</a:t>
            </a:r>
            <a:r>
              <a:rPr lang="de-DE" sz="3200" dirty="0"/>
              <a:t>u</a:t>
            </a:r>
            <a:r>
              <a:rPr lang="en-DE" sz="3200" dirty="0"/>
              <a:t> </a:t>
            </a:r>
            <a:r>
              <a:rPr lang="de-DE" sz="3200" dirty="0"/>
              <a:t>f</a:t>
            </a:r>
            <a:r>
              <a:rPr lang="en-DE" sz="3200" dirty="0"/>
              <a:t>o</a:t>
            </a:r>
            <a:r>
              <a:rPr lang="de-DE" sz="3200" dirty="0"/>
              <a:t>r</a:t>
            </a:r>
            <a:r>
              <a:rPr lang="en-DE" sz="3200" dirty="0"/>
              <a:t> </a:t>
            </a:r>
            <a:r>
              <a:rPr lang="de-DE" sz="3200" dirty="0"/>
              <a:t>y</a:t>
            </a:r>
            <a:r>
              <a:rPr lang="en-DE" sz="3200" dirty="0"/>
              <a:t>o</a:t>
            </a:r>
            <a:r>
              <a:rPr lang="de-DE" sz="3200" dirty="0"/>
              <a:t>u</a:t>
            </a:r>
            <a:r>
              <a:rPr lang="en-DE" sz="3200" dirty="0"/>
              <a:t>r </a:t>
            </a:r>
            <a:r>
              <a:rPr lang="de-DE" sz="3200" dirty="0"/>
              <a:t>a</a:t>
            </a:r>
            <a:r>
              <a:rPr lang="en-DE" sz="3200" dirty="0"/>
              <a:t>t</a:t>
            </a:r>
            <a:r>
              <a:rPr lang="de-DE" sz="3200" dirty="0"/>
              <a:t>t</a:t>
            </a:r>
            <a:r>
              <a:rPr lang="en-DE" sz="3200" dirty="0"/>
              <a:t>e</a:t>
            </a:r>
            <a:r>
              <a:rPr lang="de-DE" sz="3200" dirty="0"/>
              <a:t>n</a:t>
            </a:r>
            <a:r>
              <a:rPr lang="en-DE" sz="3200" dirty="0"/>
              <a:t>t</a:t>
            </a:r>
            <a:r>
              <a:rPr lang="de-DE" sz="3200" dirty="0"/>
              <a:t>i</a:t>
            </a:r>
            <a:r>
              <a:rPr lang="en-DE" sz="3200" dirty="0"/>
              <a:t>o</a:t>
            </a:r>
            <a:r>
              <a:rPr lang="de-DE" sz="3200" dirty="0"/>
              <a:t>n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261721406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785C-8080-46A2-A6E1-F03C378F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CE604-912F-4FAA-A80B-1B15D197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6" y="1042991"/>
            <a:ext cx="11167533" cy="510556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GB" dirty="0">
                <a:latin typeface="NimbusSanL-Regu"/>
              </a:rPr>
              <a:t>Edmund </a:t>
            </a:r>
            <a:r>
              <a:rPr lang="en-GB" dirty="0" err="1">
                <a:latin typeface="NimbusSanL-Regu"/>
              </a:rPr>
              <a:t>Haberstroh</a:t>
            </a:r>
            <a:r>
              <a:rPr lang="en-GB" dirty="0">
                <a:latin typeface="NimbusSanL-Regu"/>
              </a:rPr>
              <a:t> and Michael </a:t>
            </a:r>
            <a:r>
              <a:rPr lang="en-GB" dirty="0" err="1">
                <a:latin typeface="NimbusSanL-Regu"/>
              </a:rPr>
              <a:t>Sickert</a:t>
            </a:r>
            <a:r>
              <a:rPr lang="en-GB" dirty="0">
                <a:latin typeface="NimbusSanL-Regu"/>
              </a:rPr>
              <a:t>. Thermal direct joining of hybrid plastic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metal components. KMUTNB International Journal of Applied Science and</a:t>
            </a:r>
            <a:r>
              <a:rPr lang="en-DE" dirty="0">
                <a:latin typeface="NimbusSanL-Regu"/>
              </a:rPr>
              <a:t> </a:t>
            </a:r>
            <a:r>
              <a:rPr lang="nl-NL" dirty="0">
                <a:latin typeface="NimbusSanL-Regu"/>
              </a:rPr>
              <a:t>Technology, Vol.7:29–34, 09 2014. doi: 10.14416/j.ijast.2014.07.002.</a:t>
            </a:r>
            <a:endParaRPr lang="en-DE" dirty="0">
              <a:latin typeface="NimbusSanL-Regu"/>
            </a:endParaRPr>
          </a:p>
          <a:p>
            <a:pPr marL="357188" indent="-357188">
              <a:buAutoNum type="arabicPeriod" startAt="2"/>
            </a:pPr>
            <a:r>
              <a:rPr lang="en-GB" dirty="0">
                <a:latin typeface="NimbusSanL-Regu"/>
              </a:rPr>
              <a:t>Robert Thomas, Fabian Fischer, and </a:t>
            </a:r>
            <a:r>
              <a:rPr lang="en-GB" dirty="0" err="1">
                <a:latin typeface="NimbusSanL-Regu"/>
              </a:rPr>
              <a:t>Maik</a:t>
            </a:r>
            <a:r>
              <a:rPr lang="en-GB" dirty="0">
                <a:latin typeface="NimbusSanL-Regu"/>
              </a:rPr>
              <a:t> </a:t>
            </a:r>
            <a:r>
              <a:rPr lang="en-GB" dirty="0" err="1">
                <a:latin typeface="NimbusSanL-Regu"/>
              </a:rPr>
              <a:t>Gude</a:t>
            </a:r>
            <a:r>
              <a:rPr lang="en-GB" dirty="0">
                <a:latin typeface="NimbusSanL-Regu"/>
              </a:rPr>
              <a:t>. Adhesives for increasing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the bonding strength of in situ manufactured metal-</a:t>
            </a:r>
            <a:r>
              <a:rPr lang="en-DE" dirty="0">
                <a:latin typeface="NimbusSanL-Regu"/>
              </a:rPr>
              <a:t>     </a:t>
            </a:r>
            <a:r>
              <a:rPr lang="en-GB" dirty="0">
                <a:latin typeface="NimbusSanL-Regu"/>
              </a:rPr>
              <a:t>composite joints. Proceedings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of the Institution of Mechanical Engineers, Part D: Journal of Automobile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Engineering, pages 1–14, 2020. </a:t>
            </a:r>
            <a:r>
              <a:rPr lang="en-GB" dirty="0" err="1">
                <a:latin typeface="NimbusSanL-Regu"/>
              </a:rPr>
              <a:t>doi</a:t>
            </a:r>
            <a:r>
              <a:rPr lang="en-GB" dirty="0">
                <a:latin typeface="NimbusSanL-Regu"/>
              </a:rPr>
              <a:t>: 10.1177/0954407020965759. URL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  <a:hlinkClick r:id="rId2"/>
              </a:rPr>
              <a:t>https://doi.org/10.1177/0954407020965759</a:t>
            </a:r>
            <a:r>
              <a:rPr lang="de-DE" dirty="0">
                <a:latin typeface="NimbusSanL-Regu"/>
              </a:rPr>
              <a:t>.</a:t>
            </a:r>
            <a:endParaRPr lang="en-DE" dirty="0">
              <a:latin typeface="NimbusSanL-Regu"/>
            </a:endParaRPr>
          </a:p>
          <a:p>
            <a:pPr marL="357188" indent="-357188">
              <a:buFontTx/>
              <a:buAutoNum type="arabicPeriod" startAt="2"/>
            </a:pPr>
            <a:r>
              <a:rPr lang="en-GB" dirty="0">
                <a:latin typeface="NimbusSanL-Regu"/>
              </a:rPr>
              <a:t>Alexander </a:t>
            </a:r>
            <a:r>
              <a:rPr lang="en-GB" dirty="0" err="1">
                <a:latin typeface="NimbusSanL-Regu"/>
              </a:rPr>
              <a:t>Böttcher</a:t>
            </a:r>
            <a:r>
              <a:rPr lang="en-GB" dirty="0">
                <a:latin typeface="NimbusSanL-Regu"/>
              </a:rPr>
              <a:t> and Hermann </a:t>
            </a:r>
            <a:r>
              <a:rPr lang="en-GB" dirty="0" err="1">
                <a:latin typeface="NimbusSanL-Regu"/>
              </a:rPr>
              <a:t>Opdemom</a:t>
            </a:r>
            <a:r>
              <a:rPr lang="en-GB" dirty="0">
                <a:latin typeface="NimbusSanL-Regu"/>
              </a:rPr>
              <a:t>. Series-production adhesive process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for hybrid components. Lightweight Design worldwide, Vol.12:48–53,</a:t>
            </a:r>
            <a:r>
              <a:rPr lang="en-DE" dirty="0">
                <a:latin typeface="NimbusSanL-Regu"/>
              </a:rPr>
              <a:t> 2019.</a:t>
            </a:r>
          </a:p>
          <a:p>
            <a:pPr marL="357188" indent="-357188">
              <a:buAutoNum type="arabicPeriod" startAt="4"/>
            </a:pPr>
            <a:r>
              <a:rPr lang="en-GB" b="0" i="0" u="none" strike="noStrike" baseline="0" dirty="0" err="1">
                <a:latin typeface="NimbusSanL-Regu"/>
              </a:rPr>
              <a:t>Larry.M</a:t>
            </a:r>
            <a:r>
              <a:rPr lang="en-GB" b="0" i="0" u="none" strike="noStrike" baseline="0" dirty="0">
                <a:latin typeface="NimbusSanL-Regu"/>
              </a:rPr>
              <a:t>. A guide to carbon </a:t>
            </a:r>
            <a:r>
              <a:rPr lang="en-GB" b="0" i="0" u="none" strike="noStrike" baseline="0" dirty="0" err="1">
                <a:latin typeface="NimbusSanL-Regu"/>
              </a:rPr>
              <a:t>fiber</a:t>
            </a:r>
            <a:r>
              <a:rPr lang="en-GB" b="0" i="0" u="none" strike="noStrike" baseline="0" dirty="0">
                <a:latin typeface="NimbusSanL-Regu"/>
              </a:rPr>
              <a:t> reinforced polymer repairs. 2016. URL</a:t>
            </a:r>
            <a:r>
              <a:rPr lang="en-DE" b="0" i="0" u="none" strike="noStrike" baseline="0" dirty="0">
                <a:latin typeface="NimbusSanL-Regu"/>
              </a:rPr>
              <a:t> </a:t>
            </a:r>
            <a:r>
              <a:rPr lang="de-DE" b="0" i="0" u="none" strike="noStrike" baseline="0" dirty="0">
                <a:latin typeface="SFTT1200"/>
                <a:hlinkClick r:id="rId3"/>
              </a:rPr>
              <a:t>https://www.vehicleservicepros.com/collision-repair/body-shop-and-repair/article/21191679/a-guide-to-carbon-fiber-reinforced-polymer-repairs</a:t>
            </a:r>
            <a:endParaRPr lang="en-DE" dirty="0">
              <a:latin typeface="SFTT1200"/>
            </a:endParaRPr>
          </a:p>
          <a:p>
            <a:pPr marL="357188" indent="-357188">
              <a:buAutoNum type="arabicPeriod" startAt="4"/>
            </a:pPr>
            <a:r>
              <a:rPr lang="de-DE" b="0" i="0" u="none" strike="noStrike" baseline="0" dirty="0">
                <a:latin typeface="NimbusSanL-Regu"/>
              </a:rPr>
              <a:t>Claus-Peter Köth. </a:t>
            </a:r>
            <a:r>
              <a:rPr lang="de-DE" b="0" i="0" u="none" strike="noStrike" baseline="0" dirty="0">
                <a:latin typeface="NimbusSanL-ReguItal"/>
              </a:rPr>
              <a:t>Insight Automobilindustrie 2016 Leichtbau in der Automobilindustrie.</a:t>
            </a:r>
            <a:r>
              <a:rPr lang="en-DE" b="0" i="0" u="none" strike="noStrike" baseline="0" dirty="0">
                <a:latin typeface="NimbusSanL-ReguItal"/>
              </a:rPr>
              <a:t> </a:t>
            </a:r>
            <a:r>
              <a:rPr lang="de-DE" b="0" i="0" u="none" strike="noStrike" baseline="0" dirty="0">
                <a:latin typeface="NimbusSanL-ReguItal"/>
              </a:rPr>
              <a:t>Vogel Verlag</a:t>
            </a:r>
            <a:r>
              <a:rPr lang="de-DE" b="0" i="0" u="none" strike="noStrike" baseline="0" dirty="0">
                <a:latin typeface="NimbusSanL-Regu"/>
              </a:rPr>
              <a:t>. 2016.</a:t>
            </a:r>
            <a:endParaRPr lang="en-DE" b="0" i="0" u="none" strike="noStrike" baseline="0" dirty="0">
              <a:latin typeface="NimbusSanL-Regu"/>
            </a:endParaRPr>
          </a:p>
          <a:p>
            <a:pPr marL="357188" indent="-357188">
              <a:buFontTx/>
              <a:buAutoNum type="arabicPeriod" startAt="4"/>
            </a:pPr>
            <a:r>
              <a:rPr lang="de-DE" b="0" i="0" u="none" strike="noStrike" baseline="0" dirty="0">
                <a:latin typeface="NimbusSanL-Regu"/>
              </a:rPr>
              <a:t>Robert Georg Dietrich. </a:t>
            </a:r>
            <a:r>
              <a:rPr lang="de-DE" b="0" i="0" u="none" strike="noStrike" baseline="0" dirty="0">
                <a:latin typeface="NimbusSanL-ReguItal"/>
              </a:rPr>
              <a:t>Analyse der Wärmeausdehnungs-Inkompatibilität bei</a:t>
            </a:r>
            <a:r>
              <a:rPr lang="en-DE" b="0" i="0" u="none" strike="noStrike" baseline="0" dirty="0">
                <a:latin typeface="NimbusSanL-ReguItal"/>
              </a:rPr>
              <a:t> </a:t>
            </a:r>
            <a:r>
              <a:rPr lang="de-DE" b="0" i="0" u="none" strike="noStrike" baseline="0" dirty="0">
                <a:latin typeface="NimbusSanL-ReguItal"/>
              </a:rPr>
              <a:t>Klebverbindungen aus CFK, Stahl und Aluminium bei der Fertigung einer lackierten</a:t>
            </a:r>
            <a:r>
              <a:rPr lang="en-DE" b="0" i="0" u="none" strike="noStrike" baseline="0" dirty="0">
                <a:latin typeface="NimbusSanL-ReguItal"/>
              </a:rPr>
              <a:t> </a:t>
            </a:r>
            <a:r>
              <a:rPr lang="de-DE" b="0" i="0" u="none" strike="noStrike" baseline="0" dirty="0">
                <a:latin typeface="NimbusSanL-ReguItal"/>
              </a:rPr>
              <a:t>Karosserie</a:t>
            </a:r>
            <a:r>
              <a:rPr lang="de-DE" b="0" i="0" u="none" strike="noStrike" baseline="0" dirty="0">
                <a:latin typeface="NimbusSanL-Regu"/>
              </a:rPr>
              <a:t>. PhD thesis, Technische Universität München, Germany,</a:t>
            </a:r>
            <a:r>
              <a:rPr lang="en-DE" b="0" i="0" u="none" strike="noStrike" baseline="0" dirty="0">
                <a:latin typeface="NimbusSanL-Regu"/>
              </a:rPr>
              <a:t> 2017.</a:t>
            </a:r>
          </a:p>
          <a:p>
            <a:pPr marL="357188" indent="-357188">
              <a:buFont typeface="+mj-lt"/>
              <a:buAutoNum type="arabicPeriod" startAt="4"/>
            </a:pPr>
            <a:r>
              <a:rPr lang="en-DE" dirty="0">
                <a:latin typeface="NimbusSanL-Regu"/>
              </a:rPr>
              <a:t>Theseus FE. </a:t>
            </a:r>
            <a:r>
              <a:rPr lang="de-DE" dirty="0">
                <a:latin typeface="NimbusSanL-Reg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https://www.theseus-fe.com/simulation-software/paint-dryer-simulation</a:t>
            </a:r>
            <a:endParaRPr lang="en-DE" dirty="0">
              <a:latin typeface="NimbusSanL-Regu"/>
            </a:endParaRPr>
          </a:p>
          <a:p>
            <a:pPr marL="357188" indent="-357188">
              <a:buFont typeface="+mj-lt"/>
              <a:buAutoNum type="arabicPeriod" startAt="4"/>
            </a:pPr>
            <a:r>
              <a:rPr lang="de-DE" dirty="0">
                <a:latin typeface="NimbusSanL-Regu"/>
              </a:rPr>
              <a:t>Numerische abschätzung von eigenspannungen und bauteilverformungen in 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</a:rPr>
              <a:t>gesamtfahrzeugmodellen beim kleben im karosseriebau. Paderborner Symposium Fügetechnik </a:t>
            </a:r>
            <a:r>
              <a:rPr lang="en-DE" dirty="0">
                <a:latin typeface="NimbusSanL-Regu"/>
              </a:rPr>
              <a:t>(</a:t>
            </a:r>
            <a:r>
              <a:rPr lang="de-DE" dirty="0">
                <a:latin typeface="NimbusSanL-Regu"/>
              </a:rPr>
              <a:t>2006</a:t>
            </a:r>
            <a:r>
              <a:rPr lang="en-DE" dirty="0">
                <a:latin typeface="NimbusSanL-Regu"/>
              </a:rPr>
              <a:t>)</a:t>
            </a:r>
            <a:r>
              <a:rPr lang="de-DE" dirty="0">
                <a:latin typeface="NimbusSanL-Regu"/>
              </a:rPr>
              <a:t>. </a:t>
            </a:r>
            <a:r>
              <a:rPr lang="de-DE" dirty="0">
                <a:latin typeface="NimbusSanL-Reg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https://www.theseus-fe.com/ths_content/publications/slides/20061129_slides_kleben-im-karosseriebau_prozess-simulation_de.pdf</a:t>
            </a:r>
            <a:endParaRPr lang="en-DE" dirty="0">
              <a:latin typeface="NimbusSanL-Regu"/>
            </a:endParaRPr>
          </a:p>
          <a:p>
            <a:pPr marL="357188" indent="-357188">
              <a:buFont typeface="+mj-lt"/>
              <a:buAutoNum type="arabicPeriod" startAt="4"/>
            </a:pPr>
            <a:r>
              <a:rPr lang="de-DE" dirty="0">
                <a:latin typeface="NimbusSanL-Regu"/>
              </a:rPr>
              <a:t>Composite insert as a structural reinforcement for a-pillars. Continuousfiber-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reinforced thermoplastic composites for lightweight car design, 10 2019.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</a:rPr>
              <a:t>URL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  <a:hlinkClick r:id="rId6"/>
              </a:rPr>
              <a:t>https://lanxess.com/en/Media/Press-Releases/2019/09/Composite-insert-as-a-structural-reinforcement-for-A-pillars</a:t>
            </a:r>
            <a:endParaRPr lang="en-DE" dirty="0">
              <a:latin typeface="NimbusSanL-Regu"/>
            </a:endParaRPr>
          </a:p>
          <a:p>
            <a:pPr marL="357188" indent="-357188">
              <a:buFont typeface="+mj-lt"/>
              <a:buAutoNum type="arabicPeriod" startAt="4"/>
            </a:pPr>
            <a:endParaRPr lang="en-DE" dirty="0">
              <a:latin typeface="NimbusSanL-Regu"/>
            </a:endParaRPr>
          </a:p>
          <a:p>
            <a:pPr marL="357188" indent="-357188">
              <a:buFontTx/>
              <a:buAutoNum type="arabicPeriod" startAt="4"/>
            </a:pPr>
            <a:endParaRPr lang="en-DE" b="0" i="0" u="none" strike="noStrike" baseline="0" dirty="0">
              <a:latin typeface="NimbusSanL-Regu"/>
            </a:endParaRPr>
          </a:p>
          <a:p>
            <a:pPr marL="357188" indent="-357188">
              <a:buFontTx/>
              <a:buAutoNum type="arabicPeriod" startAt="4"/>
            </a:pPr>
            <a:endParaRPr lang="en-DE" dirty="0">
              <a:latin typeface="NimbusSanL-Regu"/>
            </a:endParaRPr>
          </a:p>
          <a:p>
            <a:pPr marL="357188" indent="-357188">
              <a:buAutoNum type="arabicPeriod" startAt="4"/>
            </a:pPr>
            <a:endParaRPr lang="en-DE" dirty="0"/>
          </a:p>
          <a:p>
            <a:pPr marL="357188" indent="-357188">
              <a:buFontTx/>
              <a:buAutoNum type="arabicPeriod" startAt="2"/>
            </a:pPr>
            <a:endParaRPr lang="en-DE" dirty="0">
              <a:latin typeface="NimbusSanL-Regu"/>
            </a:endParaRPr>
          </a:p>
          <a:p>
            <a:pPr marL="357188" indent="-357188">
              <a:buAutoNum type="arabicPeriod" startAt="2"/>
            </a:pPr>
            <a:endParaRPr lang="en-DE" dirty="0">
              <a:latin typeface="NimbusSanL-Regu"/>
            </a:endParaRPr>
          </a:p>
          <a:p>
            <a:pPr marL="357188" indent="-357188">
              <a:buAutoNum type="arabicPeriod" startAt="2"/>
            </a:pPr>
            <a:endParaRPr lang="en-DE" dirty="0">
              <a:latin typeface="NimbusSanL-Regu"/>
            </a:endParaRPr>
          </a:p>
          <a:p>
            <a:pPr algn="l"/>
            <a:endParaRPr lang="en-DE" b="0" i="0" u="none" strike="noStrike" baseline="0" dirty="0">
              <a:latin typeface="NimbusSanL-Regu"/>
            </a:endParaRPr>
          </a:p>
          <a:p>
            <a:endParaRPr lang="en-DE" b="0" i="0" u="none" strike="noStrike" baseline="0" dirty="0">
              <a:latin typeface="NimbusSanL-Regu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94367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7515-9C63-49B9-9991-FE391286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FCE9-2492-4B7C-A5D2-C3C378992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>
                <a:latin typeface="NimbusSanL-Regu"/>
              </a:rPr>
              <a:t>10. </a:t>
            </a:r>
            <a:r>
              <a:rPr lang="de-DE" dirty="0">
                <a:latin typeface="NimbusSanL-Regu"/>
              </a:rPr>
              <a:t>Leif Ickert, Dieter Thomas, Thomas Tröster, and Lutz Eckstein. Beitrag zum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</a:rPr>
              <a:t>fortschritt im automobilleichtbau durch belastungsgerechte gestaltung und innovative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</a:rPr>
              <a:t>lösungen für lokale verstärkungen von fahrzeugstrukturen in mischbauweise.</a:t>
            </a:r>
          </a:p>
          <a:p>
            <a:r>
              <a:rPr lang="de-DE" dirty="0">
                <a:latin typeface="NimbusSanL-Regu"/>
              </a:rPr>
              <a:t>FAT-Schriftenreihe 244, (244), 2012.</a:t>
            </a:r>
            <a:endParaRPr lang="en-DE" dirty="0">
              <a:latin typeface="NimbusSanL-Regu"/>
            </a:endParaRPr>
          </a:p>
          <a:p>
            <a:r>
              <a:rPr lang="en-DE" dirty="0">
                <a:latin typeface="NimbusSanL-Regu"/>
              </a:rPr>
              <a:t>11. </a:t>
            </a:r>
            <a:r>
              <a:rPr lang="de-DE" dirty="0">
                <a:latin typeface="NimbusSanL-Regu"/>
              </a:rPr>
              <a:t>Niklas Günther, Michael Griese, Elisabeth Stammen, and Klaus Dilger. Modeling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of adhesive layers with temperature-dependent cohesive zone elements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for predicting adhesive failure during the drying process of cathodic dip painting.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Proceedings of the Institution of Mechanical Engineers, Part L: Journal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of Materials: Design and Applications, 233:146442071880600, 10 2018. </a:t>
            </a:r>
            <a:r>
              <a:rPr lang="en-GB" dirty="0" err="1">
                <a:latin typeface="NimbusSanL-Regu"/>
              </a:rPr>
              <a:t>doi</a:t>
            </a:r>
            <a:r>
              <a:rPr lang="en-GB" dirty="0">
                <a:latin typeface="NimbusSanL-Regu"/>
              </a:rPr>
              <a:t>:</a:t>
            </a:r>
          </a:p>
          <a:p>
            <a:r>
              <a:rPr lang="en-DE" dirty="0">
                <a:latin typeface="NimbusSanL-Regu"/>
              </a:rPr>
              <a:t>10.1177/1464420718806005.</a:t>
            </a:r>
          </a:p>
          <a:p>
            <a:r>
              <a:rPr lang="en-DE" dirty="0">
                <a:latin typeface="NimbusSanL-Regu"/>
              </a:rPr>
              <a:t>12. Three point bend test fixtures URL </a:t>
            </a:r>
            <a:r>
              <a:rPr lang="de-DE" dirty="0">
                <a:latin typeface="NimbusSanL-Regu"/>
                <a:hlinkClick r:id="rId2"/>
              </a:rPr>
              <a:t>https://www.instron.com/de-de/products/testing-accessories/flexure-fixtures/three-point-bend-test-fixtures?region=Germany</a:t>
            </a:r>
            <a:endParaRPr lang="en-DE" dirty="0">
              <a:latin typeface="NimbusSanL-Regu"/>
            </a:endParaRPr>
          </a:p>
          <a:p>
            <a:r>
              <a:rPr lang="en-DE" dirty="0">
                <a:latin typeface="NimbusSanL-Regu"/>
              </a:rPr>
              <a:t>13. </a:t>
            </a:r>
            <a:r>
              <a:rPr lang="en-GB" dirty="0">
                <a:latin typeface="NimbusSanL-Regu"/>
              </a:rPr>
              <a:t>Muhammad Anas Athar M.Sc. Experimental values of the GFRP laminate.</a:t>
            </a:r>
            <a:r>
              <a:rPr lang="en-DE" dirty="0">
                <a:latin typeface="NimbusSanL-Regu"/>
              </a:rPr>
              <a:t> 2021.</a:t>
            </a:r>
          </a:p>
          <a:p>
            <a:r>
              <a:rPr lang="en-DE" dirty="0">
                <a:latin typeface="NimbusSanL-Regu"/>
              </a:rPr>
              <a:t>14. </a:t>
            </a:r>
            <a:r>
              <a:rPr lang="en-GB" dirty="0">
                <a:latin typeface="NimbusSanL-Regu"/>
              </a:rPr>
              <a:t>Hexcel. Mechanical properties of Redux® 677.</a:t>
            </a:r>
            <a:r>
              <a:rPr lang="en-DE" dirty="0">
                <a:latin typeface="NimbusSanL-Regu"/>
              </a:rPr>
              <a:t>URL </a:t>
            </a:r>
            <a:r>
              <a:rPr lang="de-DE" dirty="0">
                <a:latin typeface="NimbusSanL-Regu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https://www.hexcel.com/user_area/content_media/raw/HexBond_677_DataSheet.pdf</a:t>
            </a:r>
            <a:r>
              <a:rPr lang="de-DE" dirty="0">
                <a:latin typeface="NimbusSanL-Regu"/>
              </a:rPr>
              <a:t> </a:t>
            </a:r>
            <a:endParaRPr lang="en-DE" dirty="0">
              <a:latin typeface="NimbusSanL-Regu"/>
            </a:endParaRPr>
          </a:p>
          <a:p>
            <a:r>
              <a:rPr lang="de-DE" dirty="0">
                <a:latin typeface="NimbusSanL-Regu"/>
              </a:rPr>
              <a:t>[2021; accessed 20-July-2021].</a:t>
            </a:r>
            <a:endParaRPr lang="en-DE" dirty="0">
              <a:latin typeface="NimbusSanL-Regu"/>
            </a:endParaRPr>
          </a:p>
          <a:p>
            <a:r>
              <a:rPr lang="en-DE" dirty="0">
                <a:latin typeface="NimbusSanL-Regu"/>
              </a:rPr>
              <a:t>15. </a:t>
            </a:r>
            <a:r>
              <a:rPr lang="de-DE" dirty="0">
                <a:latin typeface="NimbusSanL-Regu"/>
              </a:rPr>
              <a:t>Manuel Längauer, Franz Brunnthaller, Gernot Zitzenbacher, Christoph</a:t>
            </a:r>
            <a:r>
              <a:rPr lang="en-DE" dirty="0">
                <a:latin typeface="NimbusSanL-Regu"/>
              </a:rPr>
              <a:t> </a:t>
            </a:r>
            <a:r>
              <a:rPr lang="en-GB" dirty="0" err="1">
                <a:latin typeface="NimbusSanL-Regu"/>
              </a:rPr>
              <a:t>Burgstaller</a:t>
            </a:r>
            <a:r>
              <a:rPr lang="en-GB" dirty="0">
                <a:latin typeface="NimbusSanL-Regu"/>
              </a:rPr>
              <a:t>, and Christoph </a:t>
            </a:r>
            <a:r>
              <a:rPr lang="en-GB" dirty="0" err="1">
                <a:latin typeface="NimbusSanL-Regu"/>
              </a:rPr>
              <a:t>Hochenauer</a:t>
            </a:r>
            <a:r>
              <a:rPr lang="en-GB" dirty="0">
                <a:latin typeface="NimbusSanL-Regu"/>
              </a:rPr>
              <a:t>. </a:t>
            </a:r>
            <a:r>
              <a:rPr lang="en-GB" dirty="0" err="1">
                <a:latin typeface="NimbusSanL-Regu"/>
              </a:rPr>
              <a:t>Modeling</a:t>
            </a:r>
            <a:r>
              <a:rPr lang="en-GB" dirty="0">
                <a:latin typeface="NimbusSanL-Regu"/>
              </a:rPr>
              <a:t> of the anisotropic thermal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conductivity of fabrics embedded in a thermoplastic matrix system. Polymer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</a:rPr>
              <a:t>Composites, 42, 01 2021. doi: 10.1002/pc.25958.</a:t>
            </a:r>
            <a:endParaRPr lang="en-DE" dirty="0"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1981966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DAD1-0891-4C2C-B16E-E00521E6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F6C69-82FE-4559-83A5-303BBD89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>
                <a:latin typeface="NimbusSanL-Regu"/>
              </a:rPr>
              <a:t>16.</a:t>
            </a:r>
            <a:r>
              <a:rPr lang="de-DE" dirty="0">
                <a:latin typeface="NimbusSanL-Regu"/>
              </a:rPr>
              <a:t> Alexander Lion, Anton Matzenmiller, Gerson Meschut, Dominik Teutenberg,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</a:rPr>
              <a:t>Patrick Kühlmeyer, and Christoph Liebl. Methodenentwicklung zur simulation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</a:rPr>
              <a:t>und bewertung fertigungs- und betriebsbedingter klebschichtschädigungen</a:t>
            </a:r>
          </a:p>
          <a:p>
            <a:r>
              <a:rPr lang="de-DE" dirty="0">
                <a:latin typeface="NimbusSanL-Regu"/>
              </a:rPr>
              <a:t>infolge temperaturwechselbeanspruchung. Forschungsvorhaben P878,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</a:rPr>
              <a:t>Förderkennzeichen 369 ZN, 2014.</a:t>
            </a:r>
            <a:endParaRPr lang="en-DE" dirty="0">
              <a:latin typeface="NimbusSanL-Regu"/>
            </a:endParaRPr>
          </a:p>
          <a:p>
            <a:r>
              <a:rPr lang="en-DE" dirty="0">
                <a:latin typeface="NimbusSanL-Regu"/>
              </a:rPr>
              <a:t>17. </a:t>
            </a:r>
            <a:r>
              <a:rPr lang="en-GB" dirty="0">
                <a:latin typeface="NimbusSanL-Regu"/>
              </a:rPr>
              <a:t>W. P. Goss. Thermal properties of wood and wood products.</a:t>
            </a:r>
            <a:endParaRPr lang="en-DE" dirty="0">
              <a:latin typeface="NimbusSanL-Regu"/>
            </a:endParaRPr>
          </a:p>
          <a:p>
            <a:r>
              <a:rPr lang="en-DE" dirty="0">
                <a:latin typeface="NimbusSanL-Regu"/>
              </a:rPr>
              <a:t>18.</a:t>
            </a:r>
            <a:r>
              <a:rPr lang="en-GB" dirty="0">
                <a:latin typeface="NimbusSanL-Regu"/>
              </a:rPr>
              <a:t>David W. Green, Jerrold E. </a:t>
            </a:r>
            <a:r>
              <a:rPr lang="en-GB" dirty="0" err="1">
                <a:latin typeface="NimbusSanL-Regu"/>
              </a:rPr>
              <a:t>Winandy</a:t>
            </a:r>
            <a:r>
              <a:rPr lang="en-GB" dirty="0">
                <a:latin typeface="NimbusSanL-Regu"/>
              </a:rPr>
              <a:t>, and David E. </a:t>
            </a:r>
            <a:r>
              <a:rPr lang="en-GB" dirty="0" err="1">
                <a:latin typeface="NimbusSanL-Regu"/>
              </a:rPr>
              <a:t>Kretschmann</a:t>
            </a:r>
            <a:r>
              <a:rPr lang="en-GB" dirty="0">
                <a:latin typeface="NimbusSanL-Regu"/>
              </a:rPr>
              <a:t>. Mechanical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properties of wood. wood handbook : wood as an engineering material. madison,</a:t>
            </a:r>
            <a:r>
              <a:rPr lang="en-DE" dirty="0">
                <a:latin typeface="NimbusSanL-Regu"/>
              </a:rPr>
              <a:t> </a:t>
            </a:r>
            <a:r>
              <a:rPr lang="en-GB" dirty="0" err="1">
                <a:latin typeface="NimbusSanL-Regu"/>
              </a:rPr>
              <a:t>wi</a:t>
            </a:r>
            <a:r>
              <a:rPr lang="en-GB" dirty="0">
                <a:latin typeface="NimbusSanL-Regu"/>
              </a:rPr>
              <a:t> : </a:t>
            </a:r>
            <a:r>
              <a:rPr lang="en-GB" dirty="0" err="1">
                <a:latin typeface="NimbusSanL-Regu"/>
              </a:rPr>
              <a:t>Usda</a:t>
            </a:r>
            <a:r>
              <a:rPr lang="en-GB" dirty="0">
                <a:latin typeface="NimbusSanL-Regu"/>
              </a:rPr>
              <a:t> forest service, forest products laboratory. General technical</a:t>
            </a:r>
          </a:p>
          <a:p>
            <a:r>
              <a:rPr lang="fr-FR" dirty="0">
                <a:latin typeface="NimbusSanL-Regu"/>
              </a:rPr>
              <a:t>report FPL ; GTR-113: Pages 4.1-4.45, 1999.</a:t>
            </a:r>
          </a:p>
          <a:p>
            <a:r>
              <a:rPr lang="en-DE" dirty="0">
                <a:latin typeface="NimbusSanL-Regu"/>
              </a:rPr>
              <a:t>19.</a:t>
            </a:r>
            <a:r>
              <a:rPr lang="en-GB" dirty="0">
                <a:latin typeface="NimbusSanL-Regu"/>
              </a:rPr>
              <a:t>Young’s modulus: Modulus of elasticity of wood.</a:t>
            </a:r>
            <a:r>
              <a:rPr lang="en-DE" dirty="0">
                <a:latin typeface="NimbusSanL-Regu"/>
              </a:rPr>
              <a:t> URL </a:t>
            </a:r>
            <a:r>
              <a:rPr lang="en-GB" dirty="0">
                <a:latin typeface="NimbusSanL-Regu"/>
                <a:hlinkClick r:id="rId2" action="ppaction://hlinksldjump"/>
              </a:rPr>
              <a:t>https://amesweb.info/Materials/Youngs-Modulus-of-Wood.aspx</a:t>
            </a:r>
            <a:r>
              <a:rPr lang="en-GB" dirty="0">
                <a:latin typeface="NimbusSanL-Regu"/>
              </a:rPr>
              <a:t> [2021; accessed 20-July-2021].</a:t>
            </a:r>
          </a:p>
          <a:p>
            <a:r>
              <a:rPr lang="en-DE" dirty="0">
                <a:latin typeface="NimbusSanL-Regu"/>
              </a:rPr>
              <a:t>20.</a:t>
            </a:r>
            <a:r>
              <a:rPr lang="en-GB" dirty="0">
                <a:latin typeface="NimbusSanL-Regu"/>
              </a:rPr>
              <a:t>Modulus of elasticity and Poisson’s coefficient of wood</a:t>
            </a:r>
            <a:r>
              <a:rPr lang="en-DE" dirty="0">
                <a:latin typeface="NimbusSanL-Regu"/>
              </a:rPr>
              <a:t>. URL </a:t>
            </a:r>
            <a:r>
              <a:rPr lang="en-GB" dirty="0">
                <a:latin typeface="NimbusSanL-Regu"/>
                <a:hlinkClick r:id="rId2" action="ppaction://hlinksldjump"/>
              </a:rPr>
              <a:t>https://www.sonelastic.com/en/fundamentals/tables-of-materials-properties/woods.html</a:t>
            </a:r>
            <a:r>
              <a:rPr lang="en-GB" dirty="0">
                <a:latin typeface="NimbusSanL-Regu"/>
              </a:rPr>
              <a:t> . [2021; accessed 20-July-2021].</a:t>
            </a:r>
            <a:endParaRPr lang="en-DE" dirty="0">
              <a:latin typeface="NimbusSanL-Regu"/>
            </a:endParaRPr>
          </a:p>
          <a:p>
            <a:r>
              <a:rPr lang="en-DE" dirty="0">
                <a:latin typeface="NimbusSanL-Regu"/>
              </a:rPr>
              <a:t>21. </a:t>
            </a:r>
            <a:r>
              <a:rPr lang="en-GB" dirty="0" err="1">
                <a:latin typeface="NimbusSanL-Regu"/>
              </a:rPr>
              <a:t>Dušan</a:t>
            </a:r>
            <a:r>
              <a:rPr lang="en-GB" dirty="0">
                <a:latin typeface="NimbusSanL-Regu"/>
              </a:rPr>
              <a:t> </a:t>
            </a:r>
            <a:r>
              <a:rPr lang="en-GB" dirty="0" err="1">
                <a:latin typeface="NimbusSanL-Regu"/>
              </a:rPr>
              <a:t>Kecman</a:t>
            </a:r>
            <a:r>
              <a:rPr lang="en-GB" dirty="0">
                <a:latin typeface="NimbusSanL-Regu"/>
              </a:rPr>
              <a:t>. Bending collapse of rectangular and square section tubes.</a:t>
            </a:r>
            <a:r>
              <a:rPr lang="en-DE" dirty="0">
                <a:latin typeface="NimbusSanL-Regu"/>
              </a:rPr>
              <a:t> </a:t>
            </a:r>
            <a:r>
              <a:rPr lang="en-GB" dirty="0">
                <a:latin typeface="NimbusSanL-Regu"/>
              </a:rPr>
              <a:t>International Journal of Mechanical Sciences, Vol.25(9):623–636, 1983. ISSN</a:t>
            </a:r>
            <a:r>
              <a:rPr lang="en-DE" dirty="0">
                <a:latin typeface="NimbusSanL-Regu"/>
              </a:rPr>
              <a:t> </a:t>
            </a:r>
            <a:r>
              <a:rPr lang="de-DE" dirty="0">
                <a:latin typeface="NimbusSanL-Regu"/>
              </a:rPr>
              <a:t>0020-7403. doi: https://doi.org/10.1016/0020-7403(83)90072-3. URL</a:t>
            </a:r>
            <a:r>
              <a:rPr lang="de-DE" dirty="0">
                <a:latin typeface="NimbusSanL-Regu"/>
                <a:hlinkClick r:id="rId2" action="ppaction://hlinksldjump"/>
              </a:rPr>
              <a:t>https://www.sciencedirect.com/science/article/pii/0020740383900723</a:t>
            </a:r>
            <a:r>
              <a:rPr lang="de-DE" dirty="0">
                <a:latin typeface="NimbusSanL-Regu"/>
              </a:rPr>
              <a:t> Special</a:t>
            </a:r>
          </a:p>
          <a:p>
            <a:r>
              <a:rPr lang="de-DE" dirty="0">
                <a:latin typeface="NimbusSanL-Regu"/>
              </a:rPr>
              <a:t>Issue Structural Crashworthiness Conference.</a:t>
            </a:r>
            <a:endParaRPr lang="en-DE" dirty="0"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351674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55E2A21-8A80-4213-8FEB-13C76254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77" y="3119225"/>
            <a:ext cx="8375651" cy="619557"/>
          </a:xfrm>
        </p:spPr>
        <p:txBody>
          <a:bodyPr/>
          <a:lstStyle/>
          <a:p>
            <a:pPr algn="ctr"/>
            <a:r>
              <a:rPr lang="de-DE" sz="3200" dirty="0"/>
              <a:t>A</a:t>
            </a:r>
            <a:r>
              <a:rPr lang="en-DE" sz="3200" dirty="0"/>
              <a:t>p</a:t>
            </a:r>
            <a:r>
              <a:rPr lang="de-DE" sz="3200" dirty="0"/>
              <a:t>p</a:t>
            </a:r>
            <a:r>
              <a:rPr lang="en-DE" sz="3200" dirty="0"/>
              <a:t>e</a:t>
            </a:r>
            <a:r>
              <a:rPr lang="de-DE" sz="3200" dirty="0"/>
              <a:t>n</a:t>
            </a:r>
            <a:r>
              <a:rPr lang="en-DE" sz="3200" dirty="0"/>
              <a:t>d</a:t>
            </a:r>
            <a:r>
              <a:rPr lang="de-DE" sz="3200" dirty="0"/>
              <a:t>i</a:t>
            </a:r>
            <a:r>
              <a:rPr lang="en-DE" sz="3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5737047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94F3-BBE9-4A93-98D5-E6A48A7C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Lightweight components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4347B2-0C49-4DB0-BA4D-EC0FF573B0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31" y="1713179"/>
            <a:ext cx="6490795" cy="3773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2A97C-71D4-4CEE-9230-8A43A8250123}"/>
              </a:ext>
            </a:extLst>
          </p:cNvPr>
          <p:cNvSpPr txBox="1"/>
          <p:nvPr/>
        </p:nvSpPr>
        <p:spPr>
          <a:xfrm>
            <a:off x="6965719" y="4420117"/>
            <a:ext cx="3899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Hybrid front bumper [3]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3E032-188A-4262-BFF0-CA9FB0D26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18" y="1211625"/>
            <a:ext cx="2041495" cy="3062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FE525-5340-446B-92BF-FAC31511A50B}"/>
              </a:ext>
            </a:extLst>
          </p:cNvPr>
          <p:cNvSpPr txBox="1"/>
          <p:nvPr/>
        </p:nvSpPr>
        <p:spPr>
          <a:xfrm>
            <a:off x="950875" y="4420118"/>
            <a:ext cx="3899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Hybrid A-pillar [3]</a:t>
            </a:r>
          </a:p>
        </p:txBody>
      </p:sp>
    </p:spTree>
    <p:extLst>
      <p:ext uri="{BB962C8B-B14F-4D97-AF65-F5344CB8AC3E}">
        <p14:creationId xmlns:p14="http://schemas.microsoft.com/office/powerpoint/2010/main" val="858222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7349-EF36-4CB8-95ED-C32EC036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cooling procedure?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70BAF-AF8D-4BF5-AD57-BBED8F3B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936735"/>
            <a:ext cx="9534525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59A38C-A782-4D81-B26B-2CFB02B2E1F3}"/>
              </a:ext>
            </a:extLst>
          </p:cNvPr>
          <p:cNvSpPr txBox="1"/>
          <p:nvPr/>
        </p:nvSpPr>
        <p:spPr>
          <a:xfrm>
            <a:off x="4209833" y="4975335"/>
            <a:ext cx="3899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Different variables during paint drying process</a:t>
            </a:r>
          </a:p>
        </p:txBody>
      </p:sp>
    </p:spTree>
    <p:extLst>
      <p:ext uri="{BB962C8B-B14F-4D97-AF65-F5344CB8AC3E}">
        <p14:creationId xmlns:p14="http://schemas.microsoft.com/office/powerpoint/2010/main" val="4083156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7349-EF36-4CB8-95ED-C32EC036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cooling procedure?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AEF3E75-AFBA-445A-B6F1-C4E71588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3631997" y="1406263"/>
            <a:ext cx="4227351" cy="377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F978CB-A4D9-447A-AEFF-30A7DD31BF7C}"/>
              </a:ext>
            </a:extLst>
          </p:cNvPr>
          <p:cNvSpPr/>
          <p:nvPr/>
        </p:nvSpPr>
        <p:spPr>
          <a:xfrm>
            <a:off x="1399005" y="2639794"/>
            <a:ext cx="311727" cy="34174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61C0D-FCF2-4F1A-9552-A78FEA92076F}"/>
              </a:ext>
            </a:extLst>
          </p:cNvPr>
          <p:cNvSpPr/>
          <p:nvPr/>
        </p:nvSpPr>
        <p:spPr>
          <a:xfrm>
            <a:off x="1770877" y="2639794"/>
            <a:ext cx="311727" cy="34174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7EEA5-3359-4672-8135-FEC740136CDF}"/>
              </a:ext>
            </a:extLst>
          </p:cNvPr>
          <p:cNvSpPr txBox="1"/>
          <p:nvPr/>
        </p:nvSpPr>
        <p:spPr>
          <a:xfrm>
            <a:off x="2082597" y="2639793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/>
              <a:t>H</a:t>
            </a:r>
            <a:r>
              <a:rPr lang="en-DE" sz="1400" b="0" dirty="0"/>
              <a:t>e</a:t>
            </a:r>
            <a:r>
              <a:rPr lang="de-DE" sz="1400" b="0" dirty="0"/>
              <a:t>a</a:t>
            </a:r>
            <a:r>
              <a:rPr lang="en-DE" sz="1400" b="0" dirty="0"/>
              <a:t>t</a:t>
            </a:r>
            <a:r>
              <a:rPr lang="de-DE" sz="1400" b="0" dirty="0"/>
              <a:t>i</a:t>
            </a:r>
            <a:r>
              <a:rPr lang="en-DE" sz="1400" b="0" dirty="0"/>
              <a:t>n</a:t>
            </a:r>
            <a:r>
              <a:rPr lang="de-DE" sz="1400" b="0" dirty="0"/>
              <a:t>g</a:t>
            </a:r>
            <a:r>
              <a:rPr lang="en-DE" sz="1400" b="0" dirty="0"/>
              <a:t> </a:t>
            </a:r>
            <a:r>
              <a:rPr lang="de-DE" sz="1400" b="0" dirty="0"/>
              <a:t>p</a:t>
            </a:r>
            <a:r>
              <a:rPr lang="en-DE" sz="1400" b="0" dirty="0"/>
              <a:t>h</a:t>
            </a:r>
            <a:r>
              <a:rPr lang="de-DE" sz="1400" b="0" dirty="0"/>
              <a:t>a</a:t>
            </a:r>
            <a:r>
              <a:rPr lang="en-DE" sz="1400" b="0" dirty="0"/>
              <a:t>s</a:t>
            </a:r>
            <a:r>
              <a:rPr lang="de-DE" sz="1400" b="0" dirty="0"/>
              <a:t>e</a:t>
            </a:r>
            <a:endParaRPr lang="en-DE" sz="1400" b="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7FD63D-63B1-4CD4-8E7D-766E37A92684}"/>
              </a:ext>
            </a:extLst>
          </p:cNvPr>
          <p:cNvSpPr/>
          <p:nvPr/>
        </p:nvSpPr>
        <p:spPr>
          <a:xfrm>
            <a:off x="1586426" y="3042716"/>
            <a:ext cx="311727" cy="34174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308DD-84F5-47B3-A74C-21A11B4E30D4}"/>
              </a:ext>
            </a:extLst>
          </p:cNvPr>
          <p:cNvSpPr txBox="1"/>
          <p:nvPr/>
        </p:nvSpPr>
        <p:spPr>
          <a:xfrm>
            <a:off x="2082597" y="3045997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/>
              <a:t>Ho</a:t>
            </a:r>
            <a:r>
              <a:rPr lang="en-DE" sz="1400" b="0" dirty="0"/>
              <a:t>l</a:t>
            </a:r>
            <a:r>
              <a:rPr lang="de-DE" sz="1400" b="0" dirty="0"/>
              <a:t>d</a:t>
            </a:r>
            <a:r>
              <a:rPr lang="en-DE" sz="1400" b="0" dirty="0"/>
              <a:t>ing </a:t>
            </a:r>
            <a:r>
              <a:rPr lang="de-DE" sz="1400" b="0" dirty="0"/>
              <a:t>p</a:t>
            </a:r>
            <a:r>
              <a:rPr lang="en-DE" sz="1400" b="0" dirty="0"/>
              <a:t>h</a:t>
            </a:r>
            <a:r>
              <a:rPr lang="de-DE" sz="1400" b="0" dirty="0"/>
              <a:t>a</a:t>
            </a:r>
            <a:r>
              <a:rPr lang="en-DE" sz="1400" b="0" dirty="0"/>
              <a:t>s</a:t>
            </a:r>
            <a:r>
              <a:rPr lang="de-DE" sz="1400" b="0" dirty="0"/>
              <a:t>e</a:t>
            </a:r>
            <a:endParaRPr lang="en-DE" sz="1400" b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78DE60-84B7-4FE1-A26D-0E17948697AB}"/>
              </a:ext>
            </a:extLst>
          </p:cNvPr>
          <p:cNvSpPr/>
          <p:nvPr/>
        </p:nvSpPr>
        <p:spPr>
          <a:xfrm>
            <a:off x="1586428" y="3475694"/>
            <a:ext cx="311727" cy="34174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85CEB-D488-4C33-9E4D-7126834E98ED}"/>
              </a:ext>
            </a:extLst>
          </p:cNvPr>
          <p:cNvSpPr txBox="1"/>
          <p:nvPr/>
        </p:nvSpPr>
        <p:spPr>
          <a:xfrm>
            <a:off x="2082597" y="3494596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0" dirty="0"/>
              <a:t>Cooling </a:t>
            </a:r>
            <a:r>
              <a:rPr lang="de-DE" sz="1400" b="0" dirty="0"/>
              <a:t>p</a:t>
            </a:r>
            <a:r>
              <a:rPr lang="en-DE" sz="1400" b="0" dirty="0"/>
              <a:t>h</a:t>
            </a:r>
            <a:r>
              <a:rPr lang="de-DE" sz="1400" b="0" dirty="0"/>
              <a:t>a</a:t>
            </a:r>
            <a:r>
              <a:rPr lang="en-DE" sz="1400" b="0" dirty="0"/>
              <a:t>s</a:t>
            </a:r>
            <a:r>
              <a:rPr lang="de-DE" sz="1400" b="0" dirty="0"/>
              <a:t>e</a:t>
            </a:r>
            <a:endParaRPr lang="en-DE" sz="1400" b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A4D9E71-7A95-4113-8345-BFD039B13330}"/>
              </a:ext>
            </a:extLst>
          </p:cNvPr>
          <p:cNvSpPr/>
          <p:nvPr/>
        </p:nvSpPr>
        <p:spPr>
          <a:xfrm>
            <a:off x="8568673" y="3589014"/>
            <a:ext cx="1533236" cy="148969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80AEB-22A5-4149-A78B-990BDF631C7C}"/>
              </a:ext>
            </a:extLst>
          </p:cNvPr>
          <p:cNvSpPr txBox="1"/>
          <p:nvPr/>
        </p:nvSpPr>
        <p:spPr>
          <a:xfrm>
            <a:off x="7916275" y="2987386"/>
            <a:ext cx="285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A</a:t>
            </a:r>
            <a:r>
              <a:rPr lang="en-DE" sz="1200" b="0" i="1" dirty="0"/>
              <a:t>d</a:t>
            </a:r>
            <a:r>
              <a:rPr lang="de-DE" sz="1200" b="0" i="1" dirty="0"/>
              <a:t>h</a:t>
            </a:r>
            <a:r>
              <a:rPr lang="en-DE" sz="1200" b="0" i="1" dirty="0"/>
              <a:t>e</a:t>
            </a:r>
            <a:r>
              <a:rPr lang="de-DE" sz="1200" b="0" i="1" dirty="0"/>
              <a:t>s</a:t>
            </a:r>
            <a:r>
              <a:rPr lang="en-DE" sz="1200" b="0" i="1" dirty="0" err="1"/>
              <a:t>i</a:t>
            </a:r>
            <a:r>
              <a:rPr lang="de-DE" sz="1200" b="0" i="1" dirty="0"/>
              <a:t>v</a:t>
            </a:r>
            <a:r>
              <a:rPr lang="en-DE" sz="1200" b="0" i="1" dirty="0"/>
              <a:t>e </a:t>
            </a:r>
            <a:r>
              <a:rPr lang="de-DE" sz="1200" b="0" i="1" dirty="0"/>
              <a:t>f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c</a:t>
            </a:r>
            <a:r>
              <a:rPr lang="de-DE" sz="1200" b="0" i="1" dirty="0"/>
              <a:t>t</a:t>
            </a:r>
            <a:r>
              <a:rPr lang="en-DE" sz="1200" b="0" i="1" dirty="0"/>
              <a:t>u</a:t>
            </a:r>
            <a:r>
              <a:rPr lang="de-DE" sz="1200" b="0" i="1" dirty="0"/>
              <a:t>r</a:t>
            </a:r>
            <a:r>
              <a:rPr lang="en-DE" sz="1200" b="0" i="1" dirty="0"/>
              <a:t>e [3]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56EEDA-6579-4EEB-9BFB-F7E98DC56F9D}"/>
              </a:ext>
            </a:extLst>
          </p:cNvPr>
          <p:cNvSpPr txBox="1"/>
          <p:nvPr/>
        </p:nvSpPr>
        <p:spPr>
          <a:xfrm>
            <a:off x="7908780" y="5103787"/>
            <a:ext cx="285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A</a:t>
            </a:r>
            <a:r>
              <a:rPr lang="en-DE" sz="1200" b="0" i="1" dirty="0"/>
              <a:t>d</a:t>
            </a:r>
            <a:r>
              <a:rPr lang="de-DE" sz="1200" b="0" i="1" dirty="0"/>
              <a:t>h</a:t>
            </a:r>
            <a:r>
              <a:rPr lang="en-DE" sz="1200" b="0" i="1" dirty="0"/>
              <a:t>e</a:t>
            </a:r>
            <a:r>
              <a:rPr lang="de-DE" sz="1200" b="0" i="1" dirty="0"/>
              <a:t>s</a:t>
            </a:r>
            <a:r>
              <a:rPr lang="en-DE" sz="1200" b="0" i="1" dirty="0" err="1"/>
              <a:t>i</a:t>
            </a:r>
            <a:r>
              <a:rPr lang="de-DE" sz="1200" b="0" i="1" dirty="0"/>
              <a:t>v</a:t>
            </a:r>
            <a:r>
              <a:rPr lang="en-DE" sz="1200" b="0" i="1" dirty="0"/>
              <a:t>e crack [3]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B451E8-3730-4B5E-B0A1-5DE39200CE06}"/>
              </a:ext>
            </a:extLst>
          </p:cNvPr>
          <p:cNvSpPr/>
          <p:nvPr/>
        </p:nvSpPr>
        <p:spPr>
          <a:xfrm>
            <a:off x="8576167" y="1485035"/>
            <a:ext cx="1533236" cy="14625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C1C9EC-295A-4F79-96CF-A24A542B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261" y="4423074"/>
            <a:ext cx="1643237" cy="11413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965418-71C5-4D86-91AF-373AD7FBC543}"/>
              </a:ext>
            </a:extLst>
          </p:cNvPr>
          <p:cNvSpPr txBox="1"/>
          <p:nvPr/>
        </p:nvSpPr>
        <p:spPr>
          <a:xfrm>
            <a:off x="1770877" y="5307970"/>
            <a:ext cx="49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[6]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3574A-1FE6-4691-8BDC-8F92D40EAAA4}"/>
              </a:ext>
            </a:extLst>
          </p:cNvPr>
          <p:cNvSpPr/>
          <p:nvPr/>
        </p:nvSpPr>
        <p:spPr>
          <a:xfrm>
            <a:off x="2882354" y="4423074"/>
            <a:ext cx="727902" cy="1141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390FB-3F21-48DA-B33A-1767E0E68C58}"/>
              </a:ext>
            </a:extLst>
          </p:cNvPr>
          <p:cNvSpPr txBox="1"/>
          <p:nvPr/>
        </p:nvSpPr>
        <p:spPr>
          <a:xfrm>
            <a:off x="2803109" y="4382724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Deformation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5D973-969B-4653-9F01-5CF5D81B7C3D}"/>
              </a:ext>
            </a:extLst>
          </p:cNvPr>
          <p:cNvSpPr txBox="1"/>
          <p:nvPr/>
        </p:nvSpPr>
        <p:spPr>
          <a:xfrm>
            <a:off x="2808278" y="4645098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Cohesive failure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779F01-7A34-440B-9BAC-95223369813E}"/>
              </a:ext>
            </a:extLst>
          </p:cNvPr>
          <p:cNvSpPr txBox="1"/>
          <p:nvPr/>
        </p:nvSpPr>
        <p:spPr>
          <a:xfrm>
            <a:off x="2816809" y="4959424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Adhesive failure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DBDFB-F706-4074-9F3B-E211CB757750}"/>
              </a:ext>
            </a:extLst>
          </p:cNvPr>
          <p:cNvSpPr txBox="1"/>
          <p:nvPr/>
        </p:nvSpPr>
        <p:spPr>
          <a:xfrm>
            <a:off x="2822747" y="5307970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Material failure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1A0B18-B927-44F8-A89B-3F22F0E28024}"/>
              </a:ext>
            </a:extLst>
          </p:cNvPr>
          <p:cNvSpPr txBox="1"/>
          <p:nvPr/>
        </p:nvSpPr>
        <p:spPr>
          <a:xfrm>
            <a:off x="509194" y="5451487"/>
            <a:ext cx="1130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dirty="0"/>
              <a:t>Highest stresses in adhesive layer occur during cooling because the adhesive is fully cured at this point and the relative displacements are just starting to decrease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87998F-51EF-44E4-BE36-1A764501A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3" y="936984"/>
            <a:ext cx="3986468" cy="961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2FE9E-1291-497C-B3E9-35CED6AB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291" y="889855"/>
            <a:ext cx="3936749" cy="8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3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597C0-B058-4A67-9E37-B581B2DA5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" y="1232913"/>
            <a:ext cx="7822048" cy="43921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EE3113-323F-4582-BCA1-6B93E8B1B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25" y="1540375"/>
            <a:ext cx="6568980" cy="3688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C1D3B-7091-462F-8798-531720FA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Thermal-stress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214B6-743C-43E0-94EA-4653F0CD3828}"/>
              </a:ext>
            </a:extLst>
          </p:cNvPr>
          <p:cNvSpPr txBox="1"/>
          <p:nvPr/>
        </p:nvSpPr>
        <p:spPr>
          <a:xfrm>
            <a:off x="2694862" y="4281884"/>
            <a:ext cx="6284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0" i="1" dirty="0"/>
              <a:t>A</a:t>
            </a:r>
            <a:r>
              <a:rPr lang="en-DE" sz="1000" b="0" i="1" dirty="0"/>
              <a:t>n illustration of the sequentially coupled thermal-stress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6F4281-0DE6-475D-9B14-33CF36F9DE25}"/>
              </a:ext>
            </a:extLst>
          </p:cNvPr>
          <p:cNvSpPr/>
          <p:nvPr/>
        </p:nvSpPr>
        <p:spPr>
          <a:xfrm>
            <a:off x="6619875" y="1114425"/>
            <a:ext cx="781050" cy="63293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E43E9-7FFB-4080-ADEC-DC81CFEEEAD4}"/>
              </a:ext>
            </a:extLst>
          </p:cNvPr>
          <p:cNvSpPr/>
          <p:nvPr/>
        </p:nvSpPr>
        <p:spPr>
          <a:xfrm>
            <a:off x="11208264" y="1430892"/>
            <a:ext cx="781050" cy="63293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01C02-5C30-4362-9BA1-64D89C56CF38}"/>
              </a:ext>
            </a:extLst>
          </p:cNvPr>
          <p:cNvSpPr txBox="1"/>
          <p:nvPr/>
        </p:nvSpPr>
        <p:spPr>
          <a:xfrm>
            <a:off x="431802" y="1452963"/>
            <a:ext cx="8176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0" dirty="0"/>
              <a:t>T</a:t>
            </a:r>
            <a:r>
              <a:rPr lang="en-DE" sz="1600" b="0" dirty="0"/>
              <a:t>w</a:t>
            </a:r>
            <a:r>
              <a:rPr lang="de-DE" sz="1600" b="0" dirty="0"/>
              <a:t>o</a:t>
            </a:r>
            <a:r>
              <a:rPr lang="en-DE" sz="1600" b="0" dirty="0"/>
              <a:t> </a:t>
            </a:r>
            <a:r>
              <a:rPr lang="de-DE" sz="1600" b="0" dirty="0"/>
              <a:t>f</a:t>
            </a:r>
            <a:r>
              <a:rPr lang="en-DE" sz="1600" b="0" dirty="0"/>
              <a:t>i</a:t>
            </a:r>
            <a:r>
              <a:rPr lang="de-DE" sz="1600" b="0" dirty="0"/>
              <a:t>e</a:t>
            </a:r>
            <a:r>
              <a:rPr lang="en-DE" sz="1600" b="0" dirty="0"/>
              <a:t>l</a:t>
            </a:r>
            <a:r>
              <a:rPr lang="de-DE" sz="1600" b="0" dirty="0"/>
              <a:t>d</a:t>
            </a:r>
            <a:r>
              <a:rPr lang="en-DE" sz="1600" b="0" dirty="0"/>
              <a:t>s </a:t>
            </a:r>
            <a:r>
              <a:rPr lang="de-DE" sz="1600" b="0" dirty="0"/>
              <a:t>h</a:t>
            </a:r>
            <a:r>
              <a:rPr lang="en-DE" sz="1600" b="0" dirty="0"/>
              <a:t>a</a:t>
            </a:r>
            <a:r>
              <a:rPr lang="de-DE" sz="1600" b="0" dirty="0"/>
              <a:t>s</a:t>
            </a:r>
            <a:r>
              <a:rPr lang="en-DE" sz="1600" b="0" dirty="0"/>
              <a:t> </a:t>
            </a:r>
            <a:r>
              <a:rPr lang="de-DE" sz="1600" b="0" dirty="0"/>
              <a:t>t</a:t>
            </a:r>
            <a:r>
              <a:rPr lang="en-DE" sz="1600" b="0" dirty="0"/>
              <a:t>o </a:t>
            </a:r>
            <a:r>
              <a:rPr lang="de-DE" sz="1600" b="0" dirty="0"/>
              <a:t>b</a:t>
            </a:r>
            <a:r>
              <a:rPr lang="en-DE" sz="1600" b="0" dirty="0"/>
              <a:t>e </a:t>
            </a:r>
            <a:r>
              <a:rPr lang="de-DE" sz="1600" b="0" dirty="0"/>
              <a:t>d</a:t>
            </a:r>
            <a:r>
              <a:rPr lang="en-DE" sz="1600" b="0" dirty="0"/>
              <a:t>e</a:t>
            </a:r>
            <a:r>
              <a:rPr lang="de-DE" sz="1600" b="0" dirty="0"/>
              <a:t>t</a:t>
            </a:r>
            <a:r>
              <a:rPr lang="en-DE" sz="1600" b="0" dirty="0"/>
              <a:t>e</a:t>
            </a:r>
            <a:r>
              <a:rPr lang="de-DE" sz="1600" b="0" dirty="0"/>
              <a:t>r</a:t>
            </a:r>
            <a:r>
              <a:rPr lang="en-DE" sz="1600" b="0" dirty="0"/>
              <a:t>m</a:t>
            </a:r>
            <a:r>
              <a:rPr lang="de-DE" sz="1600" b="0" dirty="0"/>
              <a:t>i</a:t>
            </a:r>
            <a:r>
              <a:rPr lang="en-DE" sz="1600" b="0" dirty="0"/>
              <a:t>n</a:t>
            </a:r>
            <a:r>
              <a:rPr lang="de-DE" sz="1600" b="0" dirty="0"/>
              <a:t>e</a:t>
            </a:r>
            <a:r>
              <a:rPr lang="en-DE" sz="1600" b="0" dirty="0"/>
              <a:t>d </a:t>
            </a:r>
            <a:r>
              <a:rPr lang="de-DE" sz="1600" b="0" dirty="0"/>
              <a:t>i</a:t>
            </a:r>
            <a:r>
              <a:rPr lang="en-DE" sz="1600" b="0" dirty="0"/>
              <a:t>n </a:t>
            </a:r>
            <a:r>
              <a:rPr lang="de-DE" sz="1600" b="0" dirty="0"/>
              <a:t>t</a:t>
            </a:r>
            <a:r>
              <a:rPr lang="en-DE" sz="1600" b="0" dirty="0"/>
              <a:t>h</a:t>
            </a:r>
            <a:r>
              <a:rPr lang="de-DE" sz="1600" b="0" dirty="0"/>
              <a:t>e</a:t>
            </a:r>
            <a:r>
              <a:rPr lang="en-DE" sz="1600" b="0" dirty="0"/>
              <a:t>r</a:t>
            </a:r>
            <a:r>
              <a:rPr lang="de-DE" sz="1600" b="0" dirty="0"/>
              <a:t>m</a:t>
            </a:r>
            <a:r>
              <a:rPr lang="en-DE" sz="1600" b="0" dirty="0"/>
              <a:t>o-</a:t>
            </a:r>
            <a:r>
              <a:rPr lang="de-DE" sz="1600" b="0" dirty="0"/>
              <a:t>m</a:t>
            </a:r>
            <a:r>
              <a:rPr lang="en-DE" sz="1600" b="0" dirty="0"/>
              <a:t>e</a:t>
            </a:r>
            <a:r>
              <a:rPr lang="de-DE" sz="1600" b="0" dirty="0"/>
              <a:t>c</a:t>
            </a:r>
            <a:r>
              <a:rPr lang="en-DE" sz="1600" b="0" dirty="0"/>
              <a:t>h</a:t>
            </a:r>
            <a:r>
              <a:rPr lang="de-DE" sz="1600" b="0" dirty="0"/>
              <a:t>a</a:t>
            </a:r>
            <a:r>
              <a:rPr lang="en-DE" sz="1600" b="0" dirty="0"/>
              <a:t>n</a:t>
            </a:r>
            <a:r>
              <a:rPr lang="de-DE" sz="1600" b="0" dirty="0"/>
              <a:t>i</a:t>
            </a:r>
            <a:r>
              <a:rPr lang="en-DE" sz="1600" b="0" dirty="0"/>
              <a:t>c</a:t>
            </a:r>
            <a:r>
              <a:rPr lang="de-DE" sz="1600" b="0" dirty="0"/>
              <a:t>a</a:t>
            </a:r>
            <a:r>
              <a:rPr lang="en-DE" sz="1600" b="0" dirty="0"/>
              <a:t>l </a:t>
            </a:r>
            <a:r>
              <a:rPr lang="de-DE" sz="1600" b="0" dirty="0"/>
              <a:t>a</a:t>
            </a:r>
            <a:r>
              <a:rPr lang="en-DE" sz="1600" b="0" dirty="0" err="1"/>
              <a:t>nalysis</a:t>
            </a:r>
            <a:endParaRPr lang="en-DE" sz="16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One field influences the other or both can influence each other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ACF6F-EF99-421F-B19A-14D5BA8A1D96}"/>
              </a:ext>
            </a:extLst>
          </p:cNvPr>
          <p:cNvSpPr txBox="1"/>
          <p:nvPr/>
        </p:nvSpPr>
        <p:spPr>
          <a:xfrm>
            <a:off x="440431" y="4629248"/>
            <a:ext cx="8176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Can be solved by uncoupled heat transfer and then a displacement/stress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In this problem, temperature does not depend on stress ana</a:t>
            </a:r>
            <a:r>
              <a:rPr lang="de-DE" sz="1600" b="0" dirty="0"/>
              <a:t>l</a:t>
            </a:r>
            <a:r>
              <a:rPr lang="en-DE" sz="1600" b="0" dirty="0"/>
              <a:t>y</a:t>
            </a:r>
            <a:r>
              <a:rPr lang="de-DE" sz="1600" b="0" dirty="0"/>
              <a:t>s</a:t>
            </a:r>
            <a:r>
              <a:rPr lang="en-DE" sz="1600" b="0" dirty="0"/>
              <a:t>i</a:t>
            </a:r>
            <a:r>
              <a:rPr lang="de-DE" sz="1600" b="0" dirty="0"/>
              <a:t>s</a:t>
            </a:r>
            <a:endParaRPr lang="en-DE" sz="16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/>
              <a:t>This is a co</a:t>
            </a:r>
            <a:r>
              <a:rPr lang="de-DE" sz="1600" b="0" dirty="0"/>
              <a:t>m</a:t>
            </a:r>
            <a:r>
              <a:rPr lang="en-DE" sz="1600" b="0" dirty="0"/>
              <a:t>m</a:t>
            </a:r>
            <a:r>
              <a:rPr lang="de-DE" sz="1600" b="0" dirty="0"/>
              <a:t>o</a:t>
            </a:r>
            <a:r>
              <a:rPr lang="en-DE" sz="1600" b="0" dirty="0"/>
              <a:t>n example of sequential </a:t>
            </a:r>
            <a:r>
              <a:rPr lang="en-DE" sz="1600" b="0" dirty="0" err="1"/>
              <a:t>multiphysics</a:t>
            </a:r>
            <a:r>
              <a:rPr lang="en-DE" sz="1600" b="0" dirty="0"/>
              <a:t>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4A10E-36FF-4424-A257-C114EA7D6696}"/>
              </a:ext>
            </a:extLst>
          </p:cNvPr>
          <p:cNvSpPr txBox="1"/>
          <p:nvPr/>
        </p:nvSpPr>
        <p:spPr>
          <a:xfrm>
            <a:off x="2622676" y="2098563"/>
            <a:ext cx="2447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</a:t>
            </a:r>
            <a:r>
              <a:rPr lang="en-DE" sz="1600" dirty="0"/>
              <a:t>e</a:t>
            </a:r>
            <a:r>
              <a:rPr lang="de-DE" sz="1600" dirty="0"/>
              <a:t>m</a:t>
            </a:r>
            <a:r>
              <a:rPr lang="en-DE" sz="1600" dirty="0"/>
              <a:t>p</a:t>
            </a:r>
            <a:r>
              <a:rPr lang="de-DE" sz="1600" dirty="0"/>
              <a:t>e</a:t>
            </a:r>
            <a:r>
              <a:rPr lang="en-DE" sz="1600" dirty="0"/>
              <a:t>r</a:t>
            </a:r>
            <a:r>
              <a:rPr lang="de-DE" sz="1600" dirty="0"/>
              <a:t>a</a:t>
            </a:r>
            <a:r>
              <a:rPr lang="en-DE" sz="1600" dirty="0"/>
              <a:t>t</a:t>
            </a:r>
            <a:r>
              <a:rPr lang="de-DE" sz="1600" dirty="0"/>
              <a:t>u</a:t>
            </a:r>
            <a:r>
              <a:rPr lang="en-DE" sz="1600" dirty="0"/>
              <a:t>r</a:t>
            </a:r>
            <a:r>
              <a:rPr lang="de-DE" sz="1600" dirty="0"/>
              <a:t>e</a:t>
            </a:r>
            <a:endParaRPr lang="en-DE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7F6AC-BC36-4783-8291-87038A680EE2}"/>
              </a:ext>
            </a:extLst>
          </p:cNvPr>
          <p:cNvSpPr txBox="1"/>
          <p:nvPr/>
        </p:nvSpPr>
        <p:spPr>
          <a:xfrm>
            <a:off x="6327636" y="2087133"/>
            <a:ext cx="2447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D</a:t>
            </a:r>
            <a:r>
              <a:rPr lang="en-DE" sz="1600" dirty="0"/>
              <a:t>i</a:t>
            </a:r>
            <a:r>
              <a:rPr lang="de-DE" sz="1600" dirty="0"/>
              <a:t>s</a:t>
            </a:r>
            <a:r>
              <a:rPr lang="en-DE" sz="1600" dirty="0"/>
              <a:t>p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c</a:t>
            </a:r>
            <a:r>
              <a:rPr lang="en-DE" sz="1600" dirty="0"/>
              <a:t>e</a:t>
            </a:r>
            <a:r>
              <a:rPr lang="de-DE" sz="1600" dirty="0"/>
              <a:t>m</a:t>
            </a:r>
            <a:r>
              <a:rPr lang="en-DE" sz="1600" dirty="0"/>
              <a:t>e</a:t>
            </a:r>
            <a:r>
              <a:rPr lang="de-DE" sz="1600" dirty="0"/>
              <a:t>n</a:t>
            </a:r>
            <a:r>
              <a:rPr lang="en-DE" sz="1600" dirty="0"/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305AA-D8AE-4A58-B0F5-A2DA60A71154}"/>
              </a:ext>
            </a:extLst>
          </p:cNvPr>
          <p:cNvSpPr txBox="1"/>
          <p:nvPr/>
        </p:nvSpPr>
        <p:spPr>
          <a:xfrm>
            <a:off x="4391021" y="1922961"/>
            <a:ext cx="2447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Load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D289A8-D515-4BF1-89CE-F36D7DDFDD54}"/>
              </a:ext>
            </a:extLst>
          </p:cNvPr>
          <p:cNvCxnSpPr>
            <a:cxnSpLocks/>
          </p:cNvCxnSpPr>
          <p:nvPr/>
        </p:nvCxnSpPr>
        <p:spPr>
          <a:xfrm>
            <a:off x="5070215" y="2299117"/>
            <a:ext cx="10891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6168CB-DD50-4163-86CA-625B6DFDD57B}"/>
              </a:ext>
            </a:extLst>
          </p:cNvPr>
          <p:cNvSpPr/>
          <p:nvPr/>
        </p:nvSpPr>
        <p:spPr>
          <a:xfrm>
            <a:off x="7320279" y="1037228"/>
            <a:ext cx="781050" cy="63293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448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FE7A-6BA8-479F-8AFB-5CBBEF8A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 and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4305D-8815-416B-9EC4-ECB761A9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6" y="1042991"/>
            <a:ext cx="5777439" cy="4772025"/>
          </a:xfrm>
        </p:spPr>
        <p:txBody>
          <a:bodyPr/>
          <a:lstStyle/>
          <a:p>
            <a:r>
              <a:rPr lang="en-DE" sz="1800" b="1" u="sng" dirty="0"/>
              <a:t>Motivation</a:t>
            </a:r>
            <a:r>
              <a:rPr lang="en-DE" sz="1800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dirty="0"/>
              <a:t>Multi-material system plays a crucial role during crash and a superior choice over traditional metal sheet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dirty="0"/>
              <a:t>Combining the advantages of fusion joining and adhesive bonding methods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dirty="0"/>
              <a:t>To </a:t>
            </a:r>
            <a:r>
              <a:rPr lang="en-DE" dirty="0" err="1"/>
              <a:t>analyze</a:t>
            </a:r>
            <a:r>
              <a:rPr lang="en-DE" dirty="0"/>
              <a:t> the structural efficiency of the hybrid joint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DE" dirty="0"/>
          </a:p>
          <a:p>
            <a:endParaRPr lang="en-DE" sz="1600" b="1" u="sng" dirty="0"/>
          </a:p>
          <a:p>
            <a:endParaRPr lang="en-DE" b="1" u="sng" dirty="0"/>
          </a:p>
          <a:p>
            <a:r>
              <a:rPr lang="en-DE" sz="1800" b="1" u="sng" dirty="0"/>
              <a:t>Objective</a:t>
            </a:r>
            <a:r>
              <a:rPr lang="en-DE" sz="1800" b="1" dirty="0"/>
              <a:t>: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de-DE" sz="1600" b="0" dirty="0"/>
              <a:t>T</a:t>
            </a:r>
            <a:r>
              <a:rPr lang="en-DE" sz="1600" b="0" dirty="0"/>
              <a:t>o investigate the </a:t>
            </a:r>
            <a:r>
              <a:rPr lang="en-DE" sz="1600" b="0" dirty="0">
                <a:solidFill>
                  <a:srgbClr val="FF0000"/>
                </a:solidFill>
              </a:rPr>
              <a:t>influence of thermal expansion coefficients</a:t>
            </a:r>
            <a:r>
              <a:rPr lang="en-DE" sz="1600" b="0" dirty="0"/>
              <a:t> of differ</a:t>
            </a:r>
            <a:r>
              <a:rPr lang="de-DE" sz="1600" b="0" dirty="0"/>
              <a:t>en</a:t>
            </a:r>
            <a:r>
              <a:rPr lang="en-DE" sz="1600" b="0" dirty="0"/>
              <a:t>t materials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/>
              <a:t>To simulate the </a:t>
            </a:r>
            <a:r>
              <a:rPr lang="en-DE" sz="1600" b="0" dirty="0">
                <a:solidFill>
                  <a:srgbClr val="FF0000"/>
                </a:solidFill>
              </a:rPr>
              <a:t>process and predict adhesive layer damage</a:t>
            </a:r>
            <a:r>
              <a:rPr lang="en-DE" sz="1600" b="0" dirty="0"/>
              <a:t> using FEM software ABAQUS</a:t>
            </a:r>
            <a:r>
              <a:rPr lang="en-DE" sz="1600" b="0" baseline="30000" dirty="0"/>
              <a:t>TM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dirty="0"/>
              <a:t>To </a:t>
            </a:r>
            <a:r>
              <a:rPr lang="en-DE" dirty="0">
                <a:solidFill>
                  <a:srgbClr val="FF0000"/>
                </a:solidFill>
              </a:rPr>
              <a:t>transfer the process simulation</a:t>
            </a:r>
            <a:r>
              <a:rPr lang="en-DE" dirty="0"/>
              <a:t> to a potential component in car model</a:t>
            </a:r>
          </a:p>
        </p:txBody>
      </p:sp>
      <p:pic>
        <p:nvPicPr>
          <p:cNvPr id="10" name="Picture 9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6C429D2F-A4AC-4930-92D5-7EFEBCB2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55" y="2062757"/>
            <a:ext cx="5015014" cy="2488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77598-A492-430B-BDAA-40BF133D7B6C}"/>
              </a:ext>
            </a:extLst>
          </p:cNvPr>
          <p:cNvSpPr txBox="1"/>
          <p:nvPr/>
        </p:nvSpPr>
        <p:spPr>
          <a:xfrm>
            <a:off x="7286093" y="4607140"/>
            <a:ext cx="3899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1" dirty="0"/>
              <a:t>Hybrid B-pillar assembly made of Steel and CFRP in BMW M7</a:t>
            </a:r>
            <a:r>
              <a:rPr lang="en-DE" sz="1000" b="0" i="1" dirty="0"/>
              <a:t> [4]</a:t>
            </a:r>
          </a:p>
        </p:txBody>
      </p:sp>
    </p:spTree>
    <p:extLst>
      <p:ext uri="{BB962C8B-B14F-4D97-AF65-F5344CB8AC3E}">
        <p14:creationId xmlns:p14="http://schemas.microsoft.com/office/powerpoint/2010/main" val="24371641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teelanimation">
            <a:hlinkClick r:id="" action="ppaction://media"/>
            <a:extLst>
              <a:ext uri="{FF2B5EF4-FFF2-40B4-BE49-F238E27FC236}">
                <a16:creationId xmlns:a16="http://schemas.microsoft.com/office/drawing/2014/main" id="{15B836D4-81B3-4ED0-833D-F4BBCB5ADE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1293" y="2250756"/>
            <a:ext cx="6977872" cy="3798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C45AC8-22EC-4D28-9CBF-5EFFCA0B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Steel plate cooling simulation</a:t>
            </a:r>
          </a:p>
        </p:txBody>
      </p:sp>
      <p:pic>
        <p:nvPicPr>
          <p:cNvPr id="4" name="Picture 3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F7686F87-A52F-4CCF-9ABE-F0B6AAD75B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1" y="986840"/>
            <a:ext cx="5472892" cy="4651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60A13-8156-4511-93CF-038071B24B40}"/>
              </a:ext>
            </a:extLst>
          </p:cNvPr>
          <p:cNvSpPr txBox="1"/>
          <p:nvPr/>
        </p:nvSpPr>
        <p:spPr>
          <a:xfrm>
            <a:off x="762514" y="5515689"/>
            <a:ext cx="4101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Cooling simulation model of  the Steel component of the hybrid 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DA0A3-027A-49A1-856D-8334898E784E}"/>
              </a:ext>
            </a:extLst>
          </p:cNvPr>
          <p:cNvSpPr txBox="1"/>
          <p:nvPr/>
        </p:nvSpPr>
        <p:spPr>
          <a:xfrm>
            <a:off x="6303515" y="5515689"/>
            <a:ext cx="4101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Cooling simulation interpretation of Steel plate through a video</a:t>
            </a:r>
          </a:p>
        </p:txBody>
      </p:sp>
    </p:spTree>
    <p:extLst>
      <p:ext uri="{BB962C8B-B14F-4D97-AF65-F5344CB8AC3E}">
        <p14:creationId xmlns:p14="http://schemas.microsoft.com/office/powerpoint/2010/main" val="14901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26AB-8450-4039-8083-2F0D82E7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Support plate cooling experiment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A6BCFCDB-BD66-49D2-982C-CF04A723EAE2}"/>
              </a:ext>
            </a:extLst>
          </p:cNvPr>
          <p:cNvSpPr txBox="1">
            <a:spLocks/>
          </p:cNvSpPr>
          <p:nvPr/>
        </p:nvSpPr>
        <p:spPr>
          <a:xfrm>
            <a:off x="7057396" y="1510759"/>
            <a:ext cx="792088" cy="3139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400000" rev="20099999"/>
              </a:camera>
              <a:lightRig rig="threePt" dir="t"/>
            </a:scene3d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sz="1600" b="1" dirty="0"/>
              <a:t>Steel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0249CF-20BC-4BBB-A2B3-FB0236C6305D}"/>
              </a:ext>
            </a:extLst>
          </p:cNvPr>
          <p:cNvSpPr/>
          <p:nvPr/>
        </p:nvSpPr>
        <p:spPr>
          <a:xfrm>
            <a:off x="6569017" y="915312"/>
            <a:ext cx="3184906" cy="508614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With Kapton tape(Thickness - 1.63 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52858-21CD-4FBD-97E4-859CD388DF4A}"/>
              </a:ext>
            </a:extLst>
          </p:cNvPr>
          <p:cNvSpPr txBox="1"/>
          <p:nvPr/>
        </p:nvSpPr>
        <p:spPr>
          <a:xfrm>
            <a:off x="7372349" y="155663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Material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FD51D7-523E-41E9-8E88-42E81B75501E}"/>
              </a:ext>
            </a:extLst>
          </p:cNvPr>
          <p:cNvCxnSpPr>
            <a:cxnSpLocks/>
          </p:cNvCxnSpPr>
          <p:nvPr/>
        </p:nvCxnSpPr>
        <p:spPr>
          <a:xfrm flipV="1">
            <a:off x="6564184" y="2237213"/>
            <a:ext cx="3193038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E28F4E-BD07-4405-AEFD-A19AC331CBAF}"/>
              </a:ext>
            </a:extLst>
          </p:cNvPr>
          <p:cNvSpPr txBox="1"/>
          <p:nvPr/>
        </p:nvSpPr>
        <p:spPr>
          <a:xfrm>
            <a:off x="6908180" y="2233387"/>
            <a:ext cx="25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Experimental duration</a:t>
            </a:r>
          </a:p>
          <a:p>
            <a:pPr algn="ctr"/>
            <a:r>
              <a:rPr lang="en-DE" sz="1200" dirty="0"/>
              <a:t>800 seconds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01FC46-9A2A-4501-9E32-3F72D44504E3}"/>
              </a:ext>
            </a:extLst>
          </p:cNvPr>
          <p:cNvCxnSpPr>
            <a:cxnSpLocks/>
          </p:cNvCxnSpPr>
          <p:nvPr/>
        </p:nvCxnSpPr>
        <p:spPr>
          <a:xfrm flipV="1">
            <a:off x="6564184" y="2722249"/>
            <a:ext cx="3184906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A9A725-87C3-4796-A7A2-0243F9AC8E63}"/>
              </a:ext>
            </a:extLst>
          </p:cNvPr>
          <p:cNvSpPr txBox="1"/>
          <p:nvPr/>
        </p:nvSpPr>
        <p:spPr>
          <a:xfrm>
            <a:off x="7098668" y="2697783"/>
            <a:ext cx="222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Temperature</a:t>
            </a:r>
          </a:p>
          <a:p>
            <a:pPr algn="ctr"/>
            <a:r>
              <a:rPr lang="en-DE" sz="1200" dirty="0"/>
              <a:t>Initial temperature – 180°C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6E647A-DFA5-493F-9F82-646A6D5312B4}"/>
              </a:ext>
            </a:extLst>
          </p:cNvPr>
          <p:cNvCxnSpPr>
            <a:cxnSpLocks/>
          </p:cNvCxnSpPr>
          <p:nvPr/>
        </p:nvCxnSpPr>
        <p:spPr>
          <a:xfrm flipV="1">
            <a:off x="6573083" y="1544422"/>
            <a:ext cx="3184906" cy="149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97B531-02C8-41B6-ADAA-1F8FE6294F4B}"/>
              </a:ext>
            </a:extLst>
          </p:cNvPr>
          <p:cNvSpPr txBox="1"/>
          <p:nvPr/>
        </p:nvSpPr>
        <p:spPr>
          <a:xfrm>
            <a:off x="4580043" y="1786584"/>
            <a:ext cx="7257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200" dirty="0"/>
              <a:t>Support plate With Kapton tape</a:t>
            </a:r>
            <a:br>
              <a:rPr lang="en-DE" sz="1200" dirty="0"/>
            </a:br>
            <a:r>
              <a:rPr lang="en-DE" sz="1200" dirty="0"/>
              <a:t>(Thickness - 1.73 mm)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B53139-8B19-4822-8F92-DDC0902261CA}"/>
              </a:ext>
            </a:extLst>
          </p:cNvPr>
          <p:cNvCxnSpPr>
            <a:cxnSpLocks/>
          </p:cNvCxnSpPr>
          <p:nvPr/>
        </p:nvCxnSpPr>
        <p:spPr>
          <a:xfrm flipV="1">
            <a:off x="6564184" y="3193812"/>
            <a:ext cx="3193038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C08DA1-C971-433D-B088-E0D546EF2C02}"/>
              </a:ext>
            </a:extLst>
          </p:cNvPr>
          <p:cNvSpPr txBox="1"/>
          <p:nvPr/>
        </p:nvSpPr>
        <p:spPr>
          <a:xfrm>
            <a:off x="7176975" y="3151984"/>
            <a:ext cx="206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Geometry &amp; Measurement points </a:t>
            </a:r>
          </a:p>
          <a:p>
            <a:pPr algn="ctr"/>
            <a:r>
              <a:rPr lang="en-DE" sz="1200" dirty="0"/>
              <a:t>a = 300 mm, b = 240 mm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766D1-E4A5-497D-829B-88C38492ABA8}"/>
              </a:ext>
            </a:extLst>
          </p:cNvPr>
          <p:cNvSpPr txBox="1"/>
          <p:nvPr/>
        </p:nvSpPr>
        <p:spPr>
          <a:xfrm>
            <a:off x="6732720" y="906366"/>
            <a:ext cx="284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Experimental Method</a:t>
            </a:r>
          </a:p>
          <a:p>
            <a:pPr algn="ctr"/>
            <a:r>
              <a:rPr lang="en-DE" sz="1200" dirty="0"/>
              <a:t>Free convective cooling of Support plate with Kapton tape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87662C-6943-49DB-930E-4A6802A6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14" y="3743937"/>
            <a:ext cx="2060246" cy="14725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7A4DA7-A649-4DC0-86AD-9CE74F82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76" y="5187326"/>
            <a:ext cx="3102321" cy="8141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F0DA26-D7C3-4B53-A9B7-B05AE4966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70" y="1957992"/>
            <a:ext cx="2542651" cy="36806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1DB7AA-74F8-4A06-BC4F-905150DE2714}"/>
              </a:ext>
            </a:extLst>
          </p:cNvPr>
          <p:cNvSpPr txBox="1"/>
          <p:nvPr/>
        </p:nvSpPr>
        <p:spPr>
          <a:xfrm>
            <a:off x="2686029" y="1264550"/>
            <a:ext cx="2346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 dirty="0">
                <a:solidFill>
                  <a:srgbClr val="C00000"/>
                </a:solidFill>
              </a:rPr>
              <a:t>Support plate with Kapton tape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4F560D-134A-46C0-A6B6-ABA1AE65DF45}"/>
              </a:ext>
            </a:extLst>
          </p:cNvPr>
          <p:cNvSpPr txBox="1"/>
          <p:nvPr/>
        </p:nvSpPr>
        <p:spPr>
          <a:xfrm>
            <a:off x="1808675" y="5685748"/>
            <a:ext cx="4101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Cooling experimental setup for support plate of the hybrid plate</a:t>
            </a:r>
          </a:p>
        </p:txBody>
      </p:sp>
    </p:spTree>
    <p:extLst>
      <p:ext uri="{BB962C8B-B14F-4D97-AF65-F5344CB8AC3E}">
        <p14:creationId xmlns:p14="http://schemas.microsoft.com/office/powerpoint/2010/main" val="205948651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79A6-0EF1-4B0E-84CB-FD7E11FA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GFRP cooling experiment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AC31FEB3-BDF0-4F8C-94FB-12CD66F05D68}"/>
              </a:ext>
            </a:extLst>
          </p:cNvPr>
          <p:cNvSpPr txBox="1">
            <a:spLocks/>
          </p:cNvSpPr>
          <p:nvPr/>
        </p:nvSpPr>
        <p:spPr>
          <a:xfrm>
            <a:off x="8071187" y="1434780"/>
            <a:ext cx="792088" cy="3139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400000" rev="20099999"/>
              </a:camera>
              <a:lightRig rig="threePt" dir="t"/>
            </a:scene3d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sz="1600" b="1" dirty="0"/>
              <a:t>Steel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9B8A4-651C-498F-9A7C-ABFC0D059EAE}"/>
              </a:ext>
            </a:extLst>
          </p:cNvPr>
          <p:cNvSpPr/>
          <p:nvPr/>
        </p:nvSpPr>
        <p:spPr>
          <a:xfrm>
            <a:off x="7582808" y="839333"/>
            <a:ext cx="2778252" cy="528478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Method</a:t>
            </a:r>
          </a:p>
          <a:p>
            <a:pPr algn="ctr"/>
            <a:r>
              <a:rPr lang="en-DE" dirty="0"/>
              <a:t>Free convective cooling of CFRP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90C2C-AD71-4278-BF23-4DCC6D053B15}"/>
              </a:ext>
            </a:extLst>
          </p:cNvPr>
          <p:cNvSpPr txBox="1"/>
          <p:nvPr/>
        </p:nvSpPr>
        <p:spPr>
          <a:xfrm>
            <a:off x="8168987" y="1431280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Material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0688A5-D1D9-4191-845A-816439C7172D}"/>
              </a:ext>
            </a:extLst>
          </p:cNvPr>
          <p:cNvCxnSpPr>
            <a:cxnSpLocks/>
          </p:cNvCxnSpPr>
          <p:nvPr/>
        </p:nvCxnSpPr>
        <p:spPr>
          <a:xfrm flipV="1">
            <a:off x="7586874" y="2010221"/>
            <a:ext cx="2774186" cy="333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7FF0D8-7E06-462E-A670-CBF35872E5B3}"/>
              </a:ext>
            </a:extLst>
          </p:cNvPr>
          <p:cNvSpPr txBox="1"/>
          <p:nvPr/>
        </p:nvSpPr>
        <p:spPr>
          <a:xfrm>
            <a:off x="8002693" y="2022790"/>
            <a:ext cx="207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Experimental duration</a:t>
            </a:r>
          </a:p>
          <a:p>
            <a:pPr algn="ctr"/>
            <a:r>
              <a:rPr lang="en-DE" sz="1200" dirty="0"/>
              <a:t>1200 seconds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FD4FAF-9F9C-4FF8-934A-3C7A2AA45AC0}"/>
              </a:ext>
            </a:extLst>
          </p:cNvPr>
          <p:cNvCxnSpPr>
            <a:cxnSpLocks/>
          </p:cNvCxnSpPr>
          <p:nvPr/>
        </p:nvCxnSpPr>
        <p:spPr>
          <a:xfrm flipV="1">
            <a:off x="7586874" y="2460986"/>
            <a:ext cx="2774186" cy="112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368846-4030-4984-9C48-E848B7AAB277}"/>
              </a:ext>
            </a:extLst>
          </p:cNvPr>
          <p:cNvSpPr txBox="1"/>
          <p:nvPr/>
        </p:nvSpPr>
        <p:spPr>
          <a:xfrm>
            <a:off x="7830614" y="2494364"/>
            <a:ext cx="2418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Temperature</a:t>
            </a:r>
          </a:p>
          <a:p>
            <a:pPr algn="ctr"/>
            <a:r>
              <a:rPr lang="en-DE" sz="1200" dirty="0"/>
              <a:t>Initial temperature – 180°C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0286AF-960F-4C27-ADDD-A15685E08D9A}"/>
              </a:ext>
            </a:extLst>
          </p:cNvPr>
          <p:cNvCxnSpPr>
            <a:cxnSpLocks/>
          </p:cNvCxnSpPr>
          <p:nvPr/>
        </p:nvCxnSpPr>
        <p:spPr>
          <a:xfrm flipV="1">
            <a:off x="7586874" y="1467648"/>
            <a:ext cx="2789825" cy="1569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C1BB15-9F4A-4A96-A1D0-DF547AE72B79}"/>
              </a:ext>
            </a:extLst>
          </p:cNvPr>
          <p:cNvCxnSpPr>
            <a:cxnSpLocks/>
          </p:cNvCxnSpPr>
          <p:nvPr/>
        </p:nvCxnSpPr>
        <p:spPr>
          <a:xfrm flipV="1">
            <a:off x="7586874" y="2992319"/>
            <a:ext cx="2758547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DE0E4D-2378-44FC-B8D7-064B42E62B2F}"/>
              </a:ext>
            </a:extLst>
          </p:cNvPr>
          <p:cNvSpPr txBox="1"/>
          <p:nvPr/>
        </p:nvSpPr>
        <p:spPr>
          <a:xfrm>
            <a:off x="7577021" y="2989961"/>
            <a:ext cx="277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Geometry &amp; Measurement points </a:t>
            </a:r>
          </a:p>
          <a:p>
            <a:pPr algn="ctr"/>
            <a:r>
              <a:rPr lang="en-DE" sz="1200" dirty="0"/>
              <a:t>a = 230 mm, b = 230 mm</a:t>
            </a:r>
          </a:p>
          <a:p>
            <a:pPr algn="ctr"/>
            <a:r>
              <a:rPr lang="en-DE" sz="1200" dirty="0"/>
              <a:t>c = 300 mm, d = 240 mm</a:t>
            </a:r>
          </a:p>
          <a:p>
            <a:pPr algn="ctr"/>
            <a:r>
              <a:rPr lang="en-DE" sz="1200" dirty="0"/>
              <a:t>e = 5 mm, f = 36 mm,</a:t>
            </a:r>
            <a:br>
              <a:rPr lang="en-DE" sz="1200" dirty="0"/>
            </a:br>
            <a:r>
              <a:rPr lang="en-DE" sz="1200" dirty="0"/>
              <a:t> g = 34 mm, h =45 mm Kapton tape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B9BEF-01C6-4182-8703-7C336610CAFC}"/>
              </a:ext>
            </a:extLst>
          </p:cNvPr>
          <p:cNvSpPr txBox="1"/>
          <p:nvPr/>
        </p:nvSpPr>
        <p:spPr>
          <a:xfrm>
            <a:off x="7582808" y="828082"/>
            <a:ext cx="277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Experimental Method</a:t>
            </a:r>
          </a:p>
          <a:p>
            <a:pPr algn="ctr"/>
            <a:r>
              <a:rPr lang="en-DE" sz="1200" dirty="0"/>
              <a:t>Free convective cooling of GFRP along with support plate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32C18B-E5E6-4BC1-B6BC-806F52F1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126" y="3927660"/>
            <a:ext cx="2040337" cy="16916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972D60-0B88-47EF-821D-1A6028740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710" y="5484193"/>
            <a:ext cx="2438513" cy="6399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32B48E-4AF0-4D41-B807-30342221C440}"/>
              </a:ext>
            </a:extLst>
          </p:cNvPr>
          <p:cNvSpPr txBox="1"/>
          <p:nvPr/>
        </p:nvSpPr>
        <p:spPr>
          <a:xfrm>
            <a:off x="5907518" y="1584242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200" dirty="0"/>
              <a:t>GFRP (Thickness – 2.09 mm)</a:t>
            </a:r>
          </a:p>
          <a:p>
            <a:pPr algn="ctr"/>
            <a:r>
              <a:rPr lang="en-DE" sz="1200" dirty="0"/>
              <a:t>Support plate (Thickness – 1.743 mm)</a:t>
            </a:r>
          </a:p>
        </p:txBody>
      </p:sp>
      <p:pic>
        <p:nvPicPr>
          <p:cNvPr id="28" name="Picture 27" descr="A picture containing text, yellow, case&#10;&#10;Description automatically generated">
            <a:extLst>
              <a:ext uri="{FF2B5EF4-FFF2-40B4-BE49-F238E27FC236}">
                <a16:creationId xmlns:a16="http://schemas.microsoft.com/office/drawing/2014/main" id="{B7C685E9-9078-4DAC-B51F-E310F929D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5" y="2236949"/>
            <a:ext cx="2981879" cy="2656821"/>
          </a:xfrm>
          <a:prstGeom prst="rect">
            <a:avLst/>
          </a:prstGeom>
        </p:spPr>
      </p:pic>
      <p:pic>
        <p:nvPicPr>
          <p:cNvPr id="29" name="Picture 28" descr="A picture containing text, indoor, yellow&#10;&#10;Description automatically generated">
            <a:extLst>
              <a:ext uri="{FF2B5EF4-FFF2-40B4-BE49-F238E27FC236}">
                <a16:creationId xmlns:a16="http://schemas.microsoft.com/office/drawing/2014/main" id="{7DF9ACA2-8764-4C0C-BBA2-8FA136D90A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43" y="1584242"/>
            <a:ext cx="2863628" cy="35507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1EF946-F48F-407A-B0C6-3ED9AEB69F55}"/>
              </a:ext>
            </a:extLst>
          </p:cNvPr>
          <p:cNvSpPr txBox="1"/>
          <p:nvPr/>
        </p:nvSpPr>
        <p:spPr>
          <a:xfrm>
            <a:off x="1830940" y="5237972"/>
            <a:ext cx="4924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Cooling experimental setup for GFRP along with support plate of the hybrid plate</a:t>
            </a:r>
          </a:p>
        </p:txBody>
      </p:sp>
    </p:spTree>
    <p:extLst>
      <p:ext uri="{BB962C8B-B14F-4D97-AF65-F5344CB8AC3E}">
        <p14:creationId xmlns:p14="http://schemas.microsoft.com/office/powerpoint/2010/main" val="188744208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83E1-7D0A-4348-AC5D-AA407629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Cooling experiment for individual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A85D38-16AF-468B-B0C0-452C41FF5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674"/>
            <a:ext cx="12192000" cy="4091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5DA56-DF67-4104-8A9E-34C94C1C7D41}"/>
              </a:ext>
            </a:extLst>
          </p:cNvPr>
          <p:cNvSpPr txBox="1"/>
          <p:nvPr/>
        </p:nvSpPr>
        <p:spPr>
          <a:xfrm>
            <a:off x="731112" y="1013271"/>
            <a:ext cx="100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Steel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9C1AAA-1F56-48E0-9122-258EE7D2A42E}"/>
              </a:ext>
            </a:extLst>
          </p:cNvPr>
          <p:cNvSpPr txBox="1"/>
          <p:nvPr/>
        </p:nvSpPr>
        <p:spPr>
          <a:xfrm>
            <a:off x="4336380" y="1019130"/>
            <a:ext cx="1517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Support plate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B5576-116F-488C-9AF3-9D7D0352FDA5}"/>
              </a:ext>
            </a:extLst>
          </p:cNvPr>
          <p:cNvSpPr txBox="1"/>
          <p:nvPr/>
        </p:nvSpPr>
        <p:spPr>
          <a:xfrm>
            <a:off x="8577304" y="1016474"/>
            <a:ext cx="1517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GFRP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A699E3-810A-4CC5-8E35-84326E97FD92}"/>
              </a:ext>
            </a:extLst>
          </p:cNvPr>
          <p:cNvSpPr/>
          <p:nvPr/>
        </p:nvSpPr>
        <p:spPr>
          <a:xfrm>
            <a:off x="572814" y="5084204"/>
            <a:ext cx="11046372" cy="754666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DE" sz="1600" u="sng" dirty="0">
                <a:solidFill>
                  <a:schemeClr val="tx1"/>
                </a:solidFill>
              </a:rPr>
            </a:br>
            <a:r>
              <a:rPr lang="en-DE" sz="1600" u="sng" dirty="0">
                <a:solidFill>
                  <a:schemeClr val="tx1"/>
                </a:solidFill>
              </a:rPr>
              <a:t>Goal</a:t>
            </a:r>
            <a:r>
              <a:rPr lang="en-DE" sz="16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To record the temperature distribution of the individual components of the hybrid plate and to compare the results with FE results to obtain a justification</a:t>
            </a:r>
            <a:br>
              <a:rPr lang="en-DE" sz="1600" dirty="0">
                <a:solidFill>
                  <a:schemeClr val="tx1"/>
                </a:solidFill>
              </a:rPr>
            </a:b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30E6A-EE44-45DD-B033-091CF4457A1D}"/>
              </a:ext>
            </a:extLst>
          </p:cNvPr>
          <p:cNvSpPr txBox="1"/>
          <p:nvPr/>
        </p:nvSpPr>
        <p:spPr>
          <a:xfrm>
            <a:off x="3645084" y="4443605"/>
            <a:ext cx="4101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Cooling experiments for the individual components of the hybrid plate</a:t>
            </a:r>
          </a:p>
        </p:txBody>
      </p:sp>
    </p:spTree>
    <p:extLst>
      <p:ext uri="{BB962C8B-B14F-4D97-AF65-F5344CB8AC3E}">
        <p14:creationId xmlns:p14="http://schemas.microsoft.com/office/powerpoint/2010/main" val="182203032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C21E-0F4F-445F-9722-EFC56B9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Steel cooling simulation setup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B28223F-B863-452D-AAFF-4E8D9DB3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6" y="975738"/>
            <a:ext cx="1190625" cy="1476375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5F4109C2-283F-4772-9F3E-05B0F976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861" y="1836559"/>
            <a:ext cx="2916000" cy="422231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B75B4BF-111B-4DEA-BA7B-BC34BFA5D782}"/>
              </a:ext>
            </a:extLst>
          </p:cNvPr>
          <p:cNvSpPr/>
          <p:nvPr/>
        </p:nvSpPr>
        <p:spPr>
          <a:xfrm>
            <a:off x="1693613" y="223402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29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2CA97-ADB7-4EE1-9EB1-391B1403F2A4}"/>
              </a:ext>
            </a:extLst>
          </p:cNvPr>
          <p:cNvSpPr txBox="1"/>
          <p:nvPr/>
        </p:nvSpPr>
        <p:spPr>
          <a:xfrm>
            <a:off x="1765621" y="2144336"/>
            <a:ext cx="47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>
                <a:solidFill>
                  <a:srgbClr val="FF0000"/>
                </a:solidFill>
              </a:rPr>
              <a:t>T2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7FAB94-D316-43DD-8533-47DB7BC87A2F}"/>
              </a:ext>
            </a:extLst>
          </p:cNvPr>
          <p:cNvSpPr/>
          <p:nvPr/>
        </p:nvSpPr>
        <p:spPr>
          <a:xfrm>
            <a:off x="2597642" y="3670195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29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C0786-060B-448B-9758-D08A266E7F6C}"/>
              </a:ext>
            </a:extLst>
          </p:cNvPr>
          <p:cNvSpPr txBox="1"/>
          <p:nvPr/>
        </p:nvSpPr>
        <p:spPr>
          <a:xfrm>
            <a:off x="2629717" y="3405941"/>
            <a:ext cx="47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>
                <a:solidFill>
                  <a:srgbClr val="FF0000"/>
                </a:solidFill>
              </a:rPr>
              <a:t>T1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2A11B4-AFE6-4318-B1F6-D3169968CFD8}"/>
              </a:ext>
            </a:extLst>
          </p:cNvPr>
          <p:cNvSpPr/>
          <p:nvPr/>
        </p:nvSpPr>
        <p:spPr>
          <a:xfrm>
            <a:off x="2565567" y="4844368"/>
            <a:ext cx="144016" cy="14401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29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DE117-A0ED-44BA-B563-450DE62EEBE4}"/>
              </a:ext>
            </a:extLst>
          </p:cNvPr>
          <p:cNvSpPr txBox="1"/>
          <p:nvPr/>
        </p:nvSpPr>
        <p:spPr>
          <a:xfrm>
            <a:off x="2597642" y="4580114"/>
            <a:ext cx="47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>
                <a:solidFill>
                  <a:srgbClr val="FF0000"/>
                </a:solidFill>
              </a:rPr>
              <a:t>T3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B01E971-C973-4041-95F2-D363B11EA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861" y="2044891"/>
            <a:ext cx="1714500" cy="12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72F6D2-6BDB-4EFD-B68B-55A42F28C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629" y="1355712"/>
            <a:ext cx="3833067" cy="5004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358B54-0205-409D-A4DD-82F50F7791B0}"/>
              </a:ext>
            </a:extLst>
          </p:cNvPr>
          <p:cNvSpPr/>
          <p:nvPr/>
        </p:nvSpPr>
        <p:spPr>
          <a:xfrm>
            <a:off x="5481486" y="3814211"/>
            <a:ext cx="6048616" cy="635698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b="0" dirty="0">
                <a:solidFill>
                  <a:schemeClr val="tx1"/>
                </a:solidFill>
              </a:rPr>
              <a:t>The temperatures were measured at exactly same points as that of the experiment to compare the results</a:t>
            </a:r>
          </a:p>
        </p:txBody>
      </p:sp>
    </p:spTree>
    <p:extLst>
      <p:ext uri="{BB962C8B-B14F-4D97-AF65-F5344CB8AC3E}">
        <p14:creationId xmlns:p14="http://schemas.microsoft.com/office/powerpoint/2010/main" val="3163352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D5D3-DE27-49D4-94C3-237851D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Material properties – Thermal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57D474-5293-412A-870D-E4FA7015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480020"/>
              </p:ext>
            </p:extLst>
          </p:nvPr>
        </p:nvGraphicFramePr>
        <p:xfrm>
          <a:off x="3106012" y="1269898"/>
          <a:ext cx="6264696" cy="40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994754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5552401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3363771"/>
                    </a:ext>
                  </a:extLst>
                </a:gridCol>
                <a:gridCol w="692472">
                  <a:extLst>
                    <a:ext uri="{9D8B030D-6E8A-4147-A177-3AD203B41FA5}">
                      <a16:colId xmlns:a16="http://schemas.microsoft.com/office/drawing/2014/main" val="59264181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61008989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525199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Density</a:t>
                      </a:r>
                    </a:p>
                    <a:p>
                      <a:pPr algn="ctr"/>
                      <a:endParaRPr lang="en-DE" dirty="0"/>
                    </a:p>
                    <a:p>
                      <a:pPr algn="ctr"/>
                      <a:r>
                        <a:rPr lang="en-DE" dirty="0"/>
                        <a:t>[ton/mm</a:t>
                      </a:r>
                      <a:r>
                        <a:rPr lang="en-DE" baseline="30000" dirty="0"/>
                        <a:t>3</a:t>
                      </a:r>
                      <a:r>
                        <a:rPr lang="en-DE" dirty="0"/>
                        <a:t>]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DE" dirty="0"/>
                        <a:t>Thermal conductivity</a:t>
                      </a:r>
                    </a:p>
                    <a:p>
                      <a:pPr algn="ctr"/>
                      <a:r>
                        <a:rPr lang="en-DE" dirty="0"/>
                        <a:t>[mW/mm K]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Specific heat capacity</a:t>
                      </a:r>
                    </a:p>
                    <a:p>
                      <a:pPr algn="ctr"/>
                      <a:r>
                        <a:rPr lang="en-DE" dirty="0"/>
                        <a:t>[mJ/ton K]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584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7.85e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DE" dirty="0"/>
                        <a:t>52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0.48e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371317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DE" dirty="0"/>
                        <a:t>GFRP </a:t>
                      </a:r>
                      <a:r>
                        <a:rPr lang="en-DE" sz="1400" baseline="-25000" dirty="0"/>
                        <a:t>[15]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DE" dirty="0"/>
                        <a:t>1.6e</a:t>
                      </a:r>
                      <a:r>
                        <a:rPr lang="en-DE" baseline="30000" dirty="0"/>
                        <a:t>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b="1" dirty="0"/>
                        <a:t>k11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b="1" dirty="0"/>
                        <a:t>k22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b="1" dirty="0"/>
                        <a:t>k33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0.95e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34354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0.67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15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Support 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7.85e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DE" dirty="0"/>
                        <a:t>52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0.48e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5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Adhesive</a:t>
                      </a:r>
                      <a:r>
                        <a:rPr lang="en-DE" sz="1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[16]</a:t>
                      </a:r>
                    </a:p>
                    <a:p>
                      <a:pPr algn="ctr"/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46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Wooden strip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5.48e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1.63e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31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027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D5D3-DE27-49D4-94C3-237851D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Material properties – Mechanical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57D474-5293-412A-870D-E4FA7015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41327"/>
              </p:ext>
            </p:extLst>
          </p:nvPr>
        </p:nvGraphicFramePr>
        <p:xfrm>
          <a:off x="3116898" y="943327"/>
          <a:ext cx="6264696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994754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55524018"/>
                    </a:ext>
                  </a:extLst>
                </a:gridCol>
                <a:gridCol w="1848544">
                  <a:extLst>
                    <a:ext uri="{9D8B030D-6E8A-4147-A177-3AD203B41FA5}">
                      <a16:colId xmlns:a16="http://schemas.microsoft.com/office/drawing/2014/main" val="87336377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525199480"/>
                    </a:ext>
                  </a:extLst>
                </a:gridCol>
              </a:tblGrid>
              <a:tr h="1124549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Young’s modulus [MPa]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Poisson’s ratio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Thermal </a:t>
                      </a:r>
                      <a:r>
                        <a:rPr lang="en-DE" dirty="0" err="1"/>
                        <a:t>expansio</a:t>
                      </a:r>
                      <a:r>
                        <a:rPr lang="de-DE" dirty="0"/>
                        <a:t>n</a:t>
                      </a:r>
                      <a:r>
                        <a:rPr lang="en-DE" dirty="0"/>
                        <a:t>coefficient</a:t>
                      </a:r>
                    </a:p>
                    <a:p>
                      <a:pPr algn="ctr"/>
                      <a:r>
                        <a:rPr lang="en-DE" dirty="0"/>
                        <a:t>[K</a:t>
                      </a:r>
                      <a:r>
                        <a:rPr lang="en-DE" baseline="30000" dirty="0"/>
                        <a:t>-1</a:t>
                      </a:r>
                      <a:r>
                        <a:rPr lang="en-DE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5848"/>
                  </a:ext>
                </a:extLst>
              </a:tr>
              <a:tr h="346015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210000</a:t>
                      </a:r>
                      <a:endParaRPr lang="en-DE" sz="1350" kern="1200" baseline="3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1.3e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371317"/>
                  </a:ext>
                </a:extLst>
              </a:tr>
              <a:tr h="605526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Support 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210000</a:t>
                      </a:r>
                      <a:endParaRPr lang="en-DE" sz="1350" kern="1200" baseline="3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1.3e</a:t>
                      </a:r>
                      <a:r>
                        <a:rPr lang="en-DE" sz="135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55954"/>
                  </a:ext>
                </a:extLst>
              </a:tr>
              <a:tr h="605526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Wooden strip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  <a:endParaRPr lang="en-DE" sz="1350" kern="1200" baseline="3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DE" sz="1350" kern="1200" baseline="3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3147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9767838-FF1E-47F1-88CB-6109BDA2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46" y="3902140"/>
            <a:ext cx="4802911" cy="198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3A7AFE-B76B-42D3-AABB-BD4B0210A985}"/>
              </a:ext>
            </a:extLst>
          </p:cNvPr>
          <p:cNvSpPr txBox="1"/>
          <p:nvPr/>
        </p:nvSpPr>
        <p:spPr>
          <a:xfrm>
            <a:off x="2467516" y="5791562"/>
            <a:ext cx="7001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1" dirty="0"/>
              <a:t>T</a:t>
            </a:r>
            <a:r>
              <a:rPr lang="en-DE" sz="1000" b="0" i="1" dirty="0"/>
              <a:t>e</a:t>
            </a:r>
            <a:r>
              <a:rPr lang="de-DE" sz="1000" b="0" i="1" dirty="0"/>
              <a:t>m</a:t>
            </a:r>
            <a:r>
              <a:rPr lang="en-DE" sz="1000" b="0" i="1" dirty="0"/>
              <a:t>p</a:t>
            </a:r>
            <a:r>
              <a:rPr lang="de-DE" sz="1000" b="0" i="1" dirty="0"/>
              <a:t>e</a:t>
            </a:r>
            <a:r>
              <a:rPr lang="en-DE" sz="1000" b="0" i="1" dirty="0"/>
              <a:t>r</a:t>
            </a:r>
            <a:r>
              <a:rPr lang="de-DE" sz="1000" b="0" i="1" dirty="0"/>
              <a:t>a</a:t>
            </a:r>
            <a:r>
              <a:rPr lang="en-DE" sz="1000" b="0" i="1" dirty="0"/>
              <a:t>t</a:t>
            </a:r>
            <a:r>
              <a:rPr lang="de-DE" sz="1000" b="0" i="1" dirty="0"/>
              <a:t>u</a:t>
            </a:r>
            <a:r>
              <a:rPr lang="en-DE" sz="1000" b="0" i="1" dirty="0"/>
              <a:t>r</a:t>
            </a:r>
            <a:r>
              <a:rPr lang="de-DE" sz="1000" b="0" i="1" dirty="0"/>
              <a:t>e</a:t>
            </a:r>
            <a:r>
              <a:rPr lang="en-DE" sz="1000" b="0" i="1" dirty="0"/>
              <a:t>-</a:t>
            </a:r>
            <a:r>
              <a:rPr lang="de-DE" sz="1000" b="0" i="1" dirty="0"/>
              <a:t>d</a:t>
            </a:r>
            <a:r>
              <a:rPr lang="en-DE" sz="1000" b="0" i="1" dirty="0"/>
              <a:t>e</a:t>
            </a:r>
            <a:r>
              <a:rPr lang="de-DE" sz="1000" b="0" i="1" dirty="0"/>
              <a:t>p</a:t>
            </a:r>
            <a:r>
              <a:rPr lang="en-DE" sz="1000" b="0" i="1" dirty="0"/>
              <a:t>e</a:t>
            </a:r>
            <a:r>
              <a:rPr lang="de-DE" sz="1000" b="0" i="1" dirty="0"/>
              <a:t>n</a:t>
            </a:r>
            <a:r>
              <a:rPr lang="en-DE" sz="1000" b="0" i="1" dirty="0"/>
              <a:t>d</a:t>
            </a:r>
            <a:r>
              <a:rPr lang="de-DE" sz="1000" b="0" i="1" dirty="0"/>
              <a:t>e</a:t>
            </a:r>
            <a:r>
              <a:rPr lang="en-DE" sz="1000" b="0" i="1" dirty="0"/>
              <a:t>n</a:t>
            </a:r>
            <a:r>
              <a:rPr lang="de-DE" sz="1000" b="0" i="1" dirty="0"/>
              <a:t>t</a:t>
            </a:r>
            <a:r>
              <a:rPr lang="en-DE" sz="1000" b="0" i="1" dirty="0"/>
              <a:t> </a:t>
            </a:r>
            <a:r>
              <a:rPr lang="de-DE" sz="1000" b="0" i="1" dirty="0"/>
              <a:t>t</a:t>
            </a:r>
            <a:r>
              <a:rPr lang="en-DE" sz="1000" b="0" i="1" dirty="0"/>
              <a:t>h</a:t>
            </a:r>
            <a:r>
              <a:rPr lang="de-DE" sz="1000" b="0" i="1" dirty="0"/>
              <a:t>e</a:t>
            </a:r>
            <a:r>
              <a:rPr lang="en-DE" sz="1000" b="0" i="1" dirty="0"/>
              <a:t>r</a:t>
            </a:r>
            <a:r>
              <a:rPr lang="de-DE" sz="1000" b="0" i="1" dirty="0"/>
              <a:t>m</a:t>
            </a:r>
            <a:r>
              <a:rPr lang="en-DE" sz="1000" b="0" i="1" dirty="0"/>
              <a:t>a</a:t>
            </a:r>
            <a:r>
              <a:rPr lang="de-DE" sz="1000" b="0" i="1" dirty="0"/>
              <a:t>l</a:t>
            </a:r>
            <a:r>
              <a:rPr lang="en-DE" sz="1000" b="0" i="1" dirty="0"/>
              <a:t> </a:t>
            </a:r>
            <a:r>
              <a:rPr lang="de-DE" sz="1000" b="0" i="1" dirty="0"/>
              <a:t>e</a:t>
            </a:r>
            <a:r>
              <a:rPr lang="en-DE" sz="1000" b="0" i="1" dirty="0"/>
              <a:t>x</a:t>
            </a:r>
            <a:r>
              <a:rPr lang="de-DE" sz="1000" b="0" i="1" dirty="0"/>
              <a:t>p</a:t>
            </a:r>
            <a:r>
              <a:rPr lang="en-DE" sz="1000" b="0" i="1" dirty="0"/>
              <a:t>a</a:t>
            </a:r>
            <a:r>
              <a:rPr lang="de-DE" sz="1000" b="0" i="1" dirty="0"/>
              <a:t>n</a:t>
            </a:r>
            <a:r>
              <a:rPr lang="en-DE" sz="1000" b="0" i="1" dirty="0"/>
              <a:t>s</a:t>
            </a:r>
            <a:r>
              <a:rPr lang="de-DE" sz="1000" b="0" i="1" dirty="0"/>
              <a:t>i</a:t>
            </a:r>
            <a:r>
              <a:rPr lang="en-DE" sz="1000" b="0" i="1" dirty="0"/>
              <a:t>o</a:t>
            </a:r>
            <a:r>
              <a:rPr lang="de-DE" sz="1000" b="0" i="1" dirty="0"/>
              <a:t>n</a:t>
            </a:r>
            <a:r>
              <a:rPr lang="en-DE" sz="1000" b="0" i="1" dirty="0"/>
              <a:t> </a:t>
            </a:r>
            <a:r>
              <a:rPr lang="de-DE" sz="1000" b="0" i="1" dirty="0"/>
              <a:t>c</a:t>
            </a:r>
            <a:r>
              <a:rPr lang="en-DE" sz="1000" b="0" i="1" dirty="0"/>
              <a:t>o</a:t>
            </a:r>
            <a:r>
              <a:rPr lang="de-DE" sz="1000" b="0" i="1" dirty="0"/>
              <a:t>e</a:t>
            </a:r>
            <a:r>
              <a:rPr lang="en-DE" sz="1000" b="0" i="1" dirty="0"/>
              <a:t>f</a:t>
            </a:r>
            <a:r>
              <a:rPr lang="de-DE" sz="1000" b="0" i="1" dirty="0"/>
              <a:t>f</a:t>
            </a:r>
            <a:r>
              <a:rPr lang="en-DE" sz="1000" b="0" i="1" dirty="0"/>
              <a:t>i</a:t>
            </a:r>
            <a:r>
              <a:rPr lang="de-DE" sz="1000" b="0" i="1" dirty="0"/>
              <a:t>c</a:t>
            </a:r>
            <a:r>
              <a:rPr lang="en-DE" sz="1000" b="0" i="1" dirty="0"/>
              <a:t>i</a:t>
            </a:r>
            <a:r>
              <a:rPr lang="de-DE" sz="1000" b="0" i="1" dirty="0"/>
              <a:t>e</a:t>
            </a:r>
            <a:r>
              <a:rPr lang="en-DE" sz="1000" b="0" i="1" dirty="0"/>
              <a:t>n</a:t>
            </a:r>
            <a:r>
              <a:rPr lang="de-DE" sz="1000" b="0" i="1" dirty="0"/>
              <a:t>t</a:t>
            </a:r>
            <a:r>
              <a:rPr lang="en-DE" sz="1000" b="0" i="1" dirty="0"/>
              <a:t> used for Bonding agent</a:t>
            </a:r>
          </a:p>
        </p:txBody>
      </p:sp>
    </p:spTree>
    <p:extLst>
      <p:ext uri="{BB962C8B-B14F-4D97-AF65-F5344CB8AC3E}">
        <p14:creationId xmlns:p14="http://schemas.microsoft.com/office/powerpoint/2010/main" val="3770900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D5D3-DE27-49D4-94C3-237851D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Material properties – Mechanical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A7AFE-B76B-42D3-AABB-BD4B0210A985}"/>
              </a:ext>
            </a:extLst>
          </p:cNvPr>
          <p:cNvSpPr txBox="1"/>
          <p:nvPr/>
        </p:nvSpPr>
        <p:spPr>
          <a:xfrm>
            <a:off x="-471627" y="5805217"/>
            <a:ext cx="7001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1" dirty="0"/>
              <a:t>T</a:t>
            </a:r>
            <a:r>
              <a:rPr lang="en-DE" sz="1000" b="0" i="1" dirty="0"/>
              <a:t>ensile, shear and energy release rates used for bonding agent [11]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6D021-5952-47F7-9574-349D5E3E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0" y="1052782"/>
            <a:ext cx="5824930" cy="4752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E9DFA9-DCC7-41C3-A36F-C1B9C3F2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057" y="1148878"/>
            <a:ext cx="5101554" cy="400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4E7637-115C-4F63-87A9-6C2DA56C7F05}"/>
              </a:ext>
            </a:extLst>
          </p:cNvPr>
          <p:cNvSpPr txBox="1"/>
          <p:nvPr/>
        </p:nvSpPr>
        <p:spPr>
          <a:xfrm>
            <a:off x="6096000" y="5155678"/>
            <a:ext cx="7001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1" dirty="0"/>
              <a:t>T</a:t>
            </a:r>
            <a:r>
              <a:rPr lang="en-DE" sz="1000" b="0" i="1" dirty="0" err="1"/>
              <a:t>emperature</a:t>
            </a:r>
            <a:r>
              <a:rPr lang="en-DE" sz="1000" b="0" i="1" dirty="0"/>
              <a:t> dependent elastic properties of Bonding agent</a:t>
            </a:r>
          </a:p>
        </p:txBody>
      </p:sp>
    </p:spTree>
    <p:extLst>
      <p:ext uri="{BB962C8B-B14F-4D97-AF65-F5344CB8AC3E}">
        <p14:creationId xmlns:p14="http://schemas.microsoft.com/office/powerpoint/2010/main" val="2996558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D5D3-DE27-49D4-94C3-237851D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Bilinear traction separation law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A7AFE-B76B-42D3-AABB-BD4B0210A985}"/>
              </a:ext>
            </a:extLst>
          </p:cNvPr>
          <p:cNvSpPr txBox="1"/>
          <p:nvPr/>
        </p:nvSpPr>
        <p:spPr>
          <a:xfrm>
            <a:off x="-648909" y="4581330"/>
            <a:ext cx="7001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1" dirty="0"/>
              <a:t>T</a:t>
            </a:r>
            <a:r>
              <a:rPr lang="en-DE" sz="1000" b="0" i="1" dirty="0" err="1"/>
              <a:t>emperature</a:t>
            </a:r>
            <a:r>
              <a:rPr lang="en-DE" sz="1000" b="0" i="1" dirty="0"/>
              <a:t> dependent </a:t>
            </a:r>
            <a:r>
              <a:rPr lang="en-DE" sz="1000" b="0" i="1" dirty="0" err="1"/>
              <a:t>behavior</a:t>
            </a:r>
            <a:r>
              <a:rPr lang="en-DE" sz="1000" b="0" i="1" dirty="0"/>
              <a:t> of cohesive zone elements [11]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9B1D7-B3B9-488C-9B95-042B0E2D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6" y="2598327"/>
            <a:ext cx="5164069" cy="1983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300F8-B1C1-4CC9-B2A7-04353A47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565" y="2620850"/>
            <a:ext cx="5666704" cy="1616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85771-128C-463F-B749-3600B1FD8CE4}"/>
              </a:ext>
            </a:extLst>
          </p:cNvPr>
          <p:cNvSpPr txBox="1"/>
          <p:nvPr/>
        </p:nvSpPr>
        <p:spPr>
          <a:xfrm>
            <a:off x="5475082" y="4581329"/>
            <a:ext cx="7001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1" dirty="0"/>
              <a:t>M</a:t>
            </a:r>
            <a:r>
              <a:rPr lang="en-DE" sz="1000" b="0" i="1" dirty="0" err="1"/>
              <a:t>echanical</a:t>
            </a:r>
            <a:r>
              <a:rPr lang="en-DE" sz="1000" b="0" i="1" dirty="0"/>
              <a:t> parameters of a bilinear traction separation law [11]</a:t>
            </a:r>
          </a:p>
        </p:txBody>
      </p:sp>
    </p:spTree>
    <p:extLst>
      <p:ext uri="{BB962C8B-B14F-4D97-AF65-F5344CB8AC3E}">
        <p14:creationId xmlns:p14="http://schemas.microsoft.com/office/powerpoint/2010/main" val="616831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48AB-47B8-4683-BA64-1C9ABD2E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Material properties – Mechanical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7EA0D-7FED-4674-9FAF-ECFD4762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7" y="1147435"/>
            <a:ext cx="5088440" cy="400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65F3F-225D-4DF6-83AF-4CF599B934BE}"/>
              </a:ext>
            </a:extLst>
          </p:cNvPr>
          <p:cNvSpPr txBox="1"/>
          <p:nvPr/>
        </p:nvSpPr>
        <p:spPr>
          <a:xfrm>
            <a:off x="-577468" y="5401898"/>
            <a:ext cx="7001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1" dirty="0"/>
              <a:t>T</a:t>
            </a:r>
            <a:r>
              <a:rPr lang="en-DE" sz="1000" b="0" i="1" dirty="0" err="1"/>
              <a:t>emperature</a:t>
            </a:r>
            <a:r>
              <a:rPr lang="en-DE" sz="1000" b="0" i="1" dirty="0"/>
              <a:t> dependent elastic properties of GFRP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098299-5F54-498A-B44E-002DF229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57" y="866310"/>
            <a:ext cx="7508118" cy="45355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E84C8-A289-4E24-9106-07393F6D945B}"/>
              </a:ext>
            </a:extLst>
          </p:cNvPr>
          <p:cNvSpPr txBox="1"/>
          <p:nvPr/>
        </p:nvSpPr>
        <p:spPr>
          <a:xfrm>
            <a:off x="5467334" y="5401899"/>
            <a:ext cx="7001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1" dirty="0"/>
              <a:t>T</a:t>
            </a:r>
            <a:r>
              <a:rPr lang="en-DE" sz="1000" b="0" i="1" dirty="0" err="1"/>
              <a:t>hermal</a:t>
            </a:r>
            <a:r>
              <a:rPr lang="en-DE" sz="1000" b="0" i="1" dirty="0"/>
              <a:t> expansion coefficient of GFRP</a:t>
            </a:r>
          </a:p>
        </p:txBody>
      </p:sp>
    </p:spTree>
    <p:extLst>
      <p:ext uri="{BB962C8B-B14F-4D97-AF65-F5344CB8AC3E}">
        <p14:creationId xmlns:p14="http://schemas.microsoft.com/office/powerpoint/2010/main" val="139283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524000" y="6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21643" y="324856"/>
            <a:ext cx="8375651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21643" y="2235194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dirty="0"/>
              <a:t>Hybrid plate overview and material model requirement</a:t>
            </a:r>
          </a:p>
          <a:p>
            <a:pPr lvl="1">
              <a:lnSpc>
                <a:spcPct val="150000"/>
              </a:lnSpc>
            </a:pPr>
            <a:r>
              <a:rPr lang="en-DE" dirty="0"/>
              <a:t>Workflow and Simulation principle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Hybrid plate process simulation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Structural test and its validation</a:t>
            </a:r>
          </a:p>
          <a:p>
            <a:pPr marL="179388" lvl="5" indent="-179388">
              <a:lnSpc>
                <a:spcPct val="150000"/>
              </a:lnSpc>
              <a:buClr>
                <a:schemeClr val="tx1"/>
              </a:buClr>
            </a:pPr>
            <a:r>
              <a:rPr lang="en-DE" dirty="0"/>
              <a:t>Potential analysis in Toyota Camry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Conclusion and future work</a:t>
            </a:r>
          </a:p>
          <a:p>
            <a:pPr marL="1001687" lvl="5" indent="0">
              <a:buNone/>
            </a:pPr>
            <a:endParaRPr lang="en-DE" sz="2000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708353-3954-4D62-A9BE-51E462C3B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34" y="1191926"/>
            <a:ext cx="2686885" cy="1561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B3BCB1-53A6-4D26-89CD-E1FF88A84F42}"/>
              </a:ext>
            </a:extLst>
          </p:cNvPr>
          <p:cNvSpPr txBox="1"/>
          <p:nvPr/>
        </p:nvSpPr>
        <p:spPr>
          <a:xfrm>
            <a:off x="5312771" y="1870806"/>
            <a:ext cx="3899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Hybrid front bumper [3]</a:t>
            </a: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B030C006-B8EE-4A86-AB1C-5F633E5B4884}"/>
              </a:ext>
            </a:extLst>
          </p:cNvPr>
          <p:cNvSpPr/>
          <p:nvPr/>
        </p:nvSpPr>
        <p:spPr>
          <a:xfrm>
            <a:off x="9087693" y="1672908"/>
            <a:ext cx="616689" cy="246221"/>
          </a:xfrm>
          <a:prstGeom prst="leftRigh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660252-C1DC-49B7-A465-A4E30DA5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45" y="2481592"/>
            <a:ext cx="2124420" cy="9475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EA856A-153C-4792-AA85-DE0E23898CBE}"/>
              </a:ext>
            </a:extLst>
          </p:cNvPr>
          <p:cNvSpPr txBox="1"/>
          <p:nvPr/>
        </p:nvSpPr>
        <p:spPr>
          <a:xfrm>
            <a:off x="9396037" y="2664050"/>
            <a:ext cx="28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&amp;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3FDC9-66AF-4EF2-BBBE-6CFB407BCA5A}"/>
              </a:ext>
            </a:extLst>
          </p:cNvPr>
          <p:cNvSpPr txBox="1"/>
          <p:nvPr/>
        </p:nvSpPr>
        <p:spPr>
          <a:xfrm>
            <a:off x="9704382" y="2622650"/>
            <a:ext cx="2487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0099"/>
                </a:solidFill>
              </a:rPr>
              <a:t>What parameter has to be evaluated for cooling process 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AC7743-7C67-4C67-A431-AD2F87D59EBA}"/>
              </a:ext>
            </a:extLst>
          </p:cNvPr>
          <p:cNvCxnSpPr/>
          <p:nvPr/>
        </p:nvCxnSpPr>
        <p:spPr>
          <a:xfrm>
            <a:off x="9058866" y="4431030"/>
            <a:ext cx="6959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C782F89-4685-4162-8442-11FAA3E8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32" y="3610998"/>
            <a:ext cx="1436720" cy="1472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72A051-1071-4B91-8D1C-C1E85D7B29FD}"/>
              </a:ext>
            </a:extLst>
          </p:cNvPr>
          <p:cNvSpPr txBox="1"/>
          <p:nvPr/>
        </p:nvSpPr>
        <p:spPr>
          <a:xfrm>
            <a:off x="5951128" y="5045273"/>
            <a:ext cx="3899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3-point-bend test fixture [12]</a:t>
            </a:r>
          </a:p>
        </p:txBody>
      </p:sp>
      <p:pic>
        <p:nvPicPr>
          <p:cNvPr id="30" name="Picture 29" descr="A picture containing icon&#10;&#10;Description automatically generated">
            <a:extLst>
              <a:ext uri="{FF2B5EF4-FFF2-40B4-BE49-F238E27FC236}">
                <a16:creationId xmlns:a16="http://schemas.microsoft.com/office/drawing/2014/main" id="{8DAA4293-396C-4BC5-A47A-2C992858F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932" y="4051630"/>
            <a:ext cx="1361454" cy="881035"/>
          </a:xfrm>
          <a:prstGeom prst="rect">
            <a:avLst/>
          </a:pr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3C37D92D-9B83-453F-8E0C-76CA91CFA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634" y="4118834"/>
            <a:ext cx="2109861" cy="1845000"/>
          </a:xfrm>
          <a:prstGeom prst="rect">
            <a:avLst/>
          </a:prstGeom>
        </p:spPr>
      </p:pic>
      <p:pic>
        <p:nvPicPr>
          <p:cNvPr id="31" name="Picture 30" descr="A picture containing knife, pipe&#10;&#10;Description automatically generated">
            <a:extLst>
              <a:ext uri="{FF2B5EF4-FFF2-40B4-BE49-F238E27FC236}">
                <a16:creationId xmlns:a16="http://schemas.microsoft.com/office/drawing/2014/main" id="{291D55C4-354C-4797-B641-C18CBCAB5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201" y="5393547"/>
            <a:ext cx="1287865" cy="6884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3085523-A5FD-4582-9B80-C8DB5F2D0DD8}"/>
              </a:ext>
            </a:extLst>
          </p:cNvPr>
          <p:cNvSpPr txBox="1"/>
          <p:nvPr/>
        </p:nvSpPr>
        <p:spPr>
          <a:xfrm>
            <a:off x="4488384" y="3617254"/>
            <a:ext cx="223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chemeClr val="accent1">
                    <a:lumMod val="75000"/>
                  </a:schemeClr>
                </a:solidFill>
              </a:rPr>
              <a:t>Simulation method transfer</a:t>
            </a:r>
          </a:p>
        </p:txBody>
      </p:sp>
      <p:pic>
        <p:nvPicPr>
          <p:cNvPr id="6" name="Picture 5" descr="A picture containing text, mat, accessory, envelope&#10;&#10;Description automatically generated">
            <a:extLst>
              <a:ext uri="{FF2B5EF4-FFF2-40B4-BE49-F238E27FC236}">
                <a16:creationId xmlns:a16="http://schemas.microsoft.com/office/drawing/2014/main" id="{4A178660-EBDD-4EC0-A37D-C4E28A4086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789" y="1241039"/>
            <a:ext cx="1605516" cy="110754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21" grpId="0"/>
      <p:bldP spid="13" grpId="0"/>
      <p:bldP spid="29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D5D3-DE27-49D4-94C3-237851D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Material properties – 3-point-bending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44FD5F-ECBA-4E62-B353-01855E9B8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526753"/>
              </p:ext>
            </p:extLst>
          </p:nvPr>
        </p:nvGraphicFramePr>
        <p:xfrm>
          <a:off x="3940629" y="912548"/>
          <a:ext cx="391885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2364621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99897415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130636480"/>
                    </a:ext>
                  </a:extLst>
                </a:gridCol>
              </a:tblGrid>
              <a:tr h="660454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Young’s modulus [MPa]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Poisson’s ratio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73777"/>
                  </a:ext>
                </a:extLst>
              </a:tr>
              <a:tr h="293535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28362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6BC905A-E96F-42B2-9A6D-D58381268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31" y="2101268"/>
            <a:ext cx="5003310" cy="39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2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E240-64FC-4E80-97F2-F47664C4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Material properties – GFRP, Adhesive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49E17-D28C-4877-9951-535156F1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498"/>
            <a:ext cx="12192000" cy="955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E49CDB-7DAD-441F-97AB-F301F090D09A}"/>
              </a:ext>
            </a:extLst>
          </p:cNvPr>
          <p:cNvSpPr txBox="1"/>
          <p:nvPr/>
        </p:nvSpPr>
        <p:spPr>
          <a:xfrm>
            <a:off x="3862798" y="1117277"/>
            <a:ext cx="4101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b="0" i="1" dirty="0"/>
              <a:t>Elastic properties used for GFRP [13]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36771CD-6865-4152-B01B-10DCFDEAE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278969"/>
              </p:ext>
            </p:extLst>
          </p:nvPr>
        </p:nvGraphicFramePr>
        <p:xfrm>
          <a:off x="1849316" y="3417978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81561168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6237609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120999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63800471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4648284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7639611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DE" dirty="0"/>
                        <a:t>Tension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DE" dirty="0"/>
                        <a:t>Shear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85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Modulus [MPa]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Strength</a:t>
                      </a:r>
                    </a:p>
                    <a:p>
                      <a:pPr algn="ctr"/>
                      <a:r>
                        <a:rPr lang="en-DE" dirty="0"/>
                        <a:t>[MPa]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Energy</a:t>
                      </a:r>
                    </a:p>
                    <a:p>
                      <a:pPr algn="ctr"/>
                      <a:r>
                        <a:rPr lang="en-DE" dirty="0"/>
                        <a:t>[</a:t>
                      </a:r>
                      <a:r>
                        <a:rPr lang="en-DE" dirty="0" err="1"/>
                        <a:t>mJ</a:t>
                      </a:r>
                      <a:r>
                        <a:rPr lang="en-DE" dirty="0"/>
                        <a:t>/mm</a:t>
                      </a:r>
                      <a:r>
                        <a:rPr lang="en-DE" baseline="30000" dirty="0"/>
                        <a:t>2</a:t>
                      </a:r>
                      <a:r>
                        <a:rPr lang="en-DE" baseline="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Modulus [MPa]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Strength</a:t>
                      </a:r>
                    </a:p>
                    <a:p>
                      <a:pPr algn="ctr"/>
                      <a:r>
                        <a:rPr lang="en-DE" dirty="0"/>
                        <a:t>[MPa]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Energy</a:t>
                      </a:r>
                    </a:p>
                    <a:p>
                      <a:pPr algn="ctr"/>
                      <a:r>
                        <a:rPr lang="en-DE" dirty="0"/>
                        <a:t>[</a:t>
                      </a:r>
                      <a:r>
                        <a:rPr lang="en-DE" dirty="0" err="1"/>
                        <a:t>mJ</a:t>
                      </a:r>
                      <a:r>
                        <a:rPr lang="en-DE" dirty="0"/>
                        <a:t>/mm</a:t>
                      </a:r>
                      <a:r>
                        <a:rPr lang="en-DE" baseline="30000" dirty="0"/>
                        <a:t>2</a:t>
                      </a:r>
                      <a:r>
                        <a:rPr lang="en-DE" baseline="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136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8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407B58-F405-44D9-87A4-3DC97B2E4EC3}"/>
              </a:ext>
            </a:extLst>
          </p:cNvPr>
          <p:cNvSpPr txBox="1"/>
          <p:nvPr/>
        </p:nvSpPr>
        <p:spPr>
          <a:xfrm>
            <a:off x="3862797" y="3112081"/>
            <a:ext cx="4290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b="0" i="1" dirty="0"/>
              <a:t>Material parameters used for Redux 677 [14]</a:t>
            </a:r>
          </a:p>
        </p:txBody>
      </p:sp>
    </p:spTree>
    <p:extLst>
      <p:ext uri="{BB962C8B-B14F-4D97-AF65-F5344CB8AC3E}">
        <p14:creationId xmlns:p14="http://schemas.microsoft.com/office/powerpoint/2010/main" val="709091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A2FC-FD22-4883-AAC1-84716547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Bending </a:t>
            </a:r>
            <a:r>
              <a:rPr lang="en-DE" dirty="0" err="1"/>
              <a:t>behavior</a:t>
            </a:r>
            <a:endParaRPr lang="en-DE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12030E6A-EE44-45DD-B033-091CF4457A1D}"/>
              </a:ext>
            </a:extLst>
          </p:cNvPr>
          <p:cNvSpPr txBox="1"/>
          <p:nvPr/>
        </p:nvSpPr>
        <p:spPr>
          <a:xfrm>
            <a:off x="3802884" y="4686821"/>
            <a:ext cx="4101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DE" sz="1000" b="0" i="1" dirty="0"/>
              <a:t>Bending collapse </a:t>
            </a:r>
            <a:r>
              <a:rPr lang="en-DE" sz="1000" b="0" i="1" dirty="0" err="1"/>
              <a:t>behavior</a:t>
            </a:r>
            <a:r>
              <a:rPr lang="en-DE" sz="1000" b="0" i="1" dirty="0"/>
              <a:t> of thin-walled structures [21]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ECAF2-CBEB-463D-B121-B6C3511E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35" y="1606113"/>
            <a:ext cx="6629520" cy="29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8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32A9-A344-40C9-9E80-5110B64F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3-point-bending results</a:t>
            </a:r>
          </a:p>
        </p:txBody>
      </p:sp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EAA9AB35-0BED-4958-8ED7-563E6563E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19" y="1251328"/>
            <a:ext cx="5622709" cy="45779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DD81E57-D094-4108-A7FE-749129EFE1C0}"/>
              </a:ext>
            </a:extLst>
          </p:cNvPr>
          <p:cNvSpPr/>
          <p:nvPr/>
        </p:nvSpPr>
        <p:spPr>
          <a:xfrm>
            <a:off x="7906731" y="522512"/>
            <a:ext cx="2457963" cy="561702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FB6A44-8A8A-4BD0-B572-A14B29714D54}"/>
              </a:ext>
            </a:extLst>
          </p:cNvPr>
          <p:cNvCxnSpPr>
            <a:cxnSpLocks/>
          </p:cNvCxnSpPr>
          <p:nvPr/>
        </p:nvCxnSpPr>
        <p:spPr>
          <a:xfrm>
            <a:off x="7902546" y="1335588"/>
            <a:ext cx="24579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AD698B-69D4-4C4C-8AAF-798801486804}"/>
              </a:ext>
            </a:extLst>
          </p:cNvPr>
          <p:cNvCxnSpPr>
            <a:cxnSpLocks/>
          </p:cNvCxnSpPr>
          <p:nvPr/>
        </p:nvCxnSpPr>
        <p:spPr>
          <a:xfrm>
            <a:off x="7902546" y="1997171"/>
            <a:ext cx="24579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B381B3-28F4-458B-8CF5-9FF16129EDCD}"/>
              </a:ext>
            </a:extLst>
          </p:cNvPr>
          <p:cNvSpPr txBox="1"/>
          <p:nvPr/>
        </p:nvSpPr>
        <p:spPr>
          <a:xfrm>
            <a:off x="8049846" y="604997"/>
            <a:ext cx="209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Method</a:t>
            </a:r>
          </a:p>
          <a:p>
            <a:pPr algn="ctr"/>
            <a:r>
              <a:rPr lang="en-DE" sz="1200" dirty="0"/>
              <a:t>3-Point bending test</a:t>
            </a:r>
          </a:p>
          <a:p>
            <a:pPr algn="ctr"/>
            <a:r>
              <a:rPr lang="en-DE" sz="1200" dirty="0"/>
              <a:t>DIN EN ISO 14125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8B627-5F3F-4DB6-A5FB-B596D238B73D}"/>
              </a:ext>
            </a:extLst>
          </p:cNvPr>
          <p:cNvSpPr txBox="1"/>
          <p:nvPr/>
        </p:nvSpPr>
        <p:spPr>
          <a:xfrm>
            <a:off x="8049846" y="1405465"/>
            <a:ext cx="209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Material</a:t>
            </a:r>
          </a:p>
          <a:p>
            <a:pPr algn="ctr"/>
            <a:r>
              <a:rPr lang="en-DE" sz="1200" dirty="0"/>
              <a:t>DP980 (1.6 mm)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03869-A4D5-41DB-A1AC-323334A5D753}"/>
              </a:ext>
            </a:extLst>
          </p:cNvPr>
          <p:cNvSpPr txBox="1"/>
          <p:nvPr/>
        </p:nvSpPr>
        <p:spPr>
          <a:xfrm>
            <a:off x="7910917" y="2018074"/>
            <a:ext cx="2457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Temperature</a:t>
            </a:r>
            <a:br>
              <a:rPr lang="en-DE" sz="1200" dirty="0"/>
            </a:br>
            <a:r>
              <a:rPr lang="en-DE" sz="1200" b="1" dirty="0"/>
              <a:t>DP980_006 to 008 </a:t>
            </a:r>
            <a:r>
              <a:rPr lang="en-DE" sz="1200" dirty="0"/>
              <a:t>– With CDP process. Hardened by heating at 180°C for about 30 minutes</a:t>
            </a:r>
          </a:p>
          <a:p>
            <a:pPr algn="ctr"/>
            <a:r>
              <a:rPr lang="en-DE" sz="1200" dirty="0"/>
              <a:t>Tested at 18°C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FDAB67-C3E2-4E20-B8BF-8C32605CB9F5}"/>
              </a:ext>
            </a:extLst>
          </p:cNvPr>
          <p:cNvSpPr txBox="1"/>
          <p:nvPr/>
        </p:nvSpPr>
        <p:spPr>
          <a:xfrm>
            <a:off x="8109095" y="3096063"/>
            <a:ext cx="209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Velocity</a:t>
            </a:r>
          </a:p>
          <a:p>
            <a:pPr algn="ctr"/>
            <a:r>
              <a:rPr lang="en-DE" sz="1200" dirty="0"/>
              <a:t>20 mm/min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FC755B-31C8-4C40-B702-8C529DED6B62}"/>
              </a:ext>
            </a:extLst>
          </p:cNvPr>
          <p:cNvCxnSpPr>
            <a:cxnSpLocks/>
          </p:cNvCxnSpPr>
          <p:nvPr/>
        </p:nvCxnSpPr>
        <p:spPr>
          <a:xfrm>
            <a:off x="7902546" y="3064435"/>
            <a:ext cx="24579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1D6271-0962-4570-A422-545BFCA9A46E}"/>
              </a:ext>
            </a:extLst>
          </p:cNvPr>
          <p:cNvCxnSpPr>
            <a:cxnSpLocks/>
          </p:cNvCxnSpPr>
          <p:nvPr/>
        </p:nvCxnSpPr>
        <p:spPr>
          <a:xfrm>
            <a:off x="7896871" y="3600127"/>
            <a:ext cx="24579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B27882F-74AB-4428-BD9F-6884E21F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224" y="4278205"/>
            <a:ext cx="2208692" cy="16777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534CFF0-B3E2-4A5B-9C03-71AA7A0C5148}"/>
              </a:ext>
            </a:extLst>
          </p:cNvPr>
          <p:cNvSpPr txBox="1"/>
          <p:nvPr/>
        </p:nvSpPr>
        <p:spPr>
          <a:xfrm>
            <a:off x="7790708" y="3621672"/>
            <a:ext cx="2612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Geometry</a:t>
            </a:r>
          </a:p>
          <a:p>
            <a:pPr algn="ctr"/>
            <a:r>
              <a:rPr lang="en-DE" sz="1200" dirty="0"/>
              <a:t>a = 10 mm, b = 80 mm,</a:t>
            </a:r>
            <a:br>
              <a:rPr lang="en-DE" sz="1200" dirty="0"/>
            </a:br>
            <a:r>
              <a:rPr lang="en-DE" sz="1200" dirty="0"/>
              <a:t> c = 15.05 mm, d = 1.6 mm</a:t>
            </a:r>
          </a:p>
        </p:txBody>
      </p:sp>
    </p:spTree>
    <p:extLst>
      <p:ext uri="{BB962C8B-B14F-4D97-AF65-F5344CB8AC3E}">
        <p14:creationId xmlns:p14="http://schemas.microsoft.com/office/powerpoint/2010/main" val="2721003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3976-FC39-4052-B74C-F740081C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3-point-bending results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80F9688-57F7-4CE6-A297-F1640950F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00" y="1252800"/>
            <a:ext cx="5652255" cy="457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82FB8C-7AD1-4DEB-9894-5BC7F45643B3}"/>
              </a:ext>
            </a:extLst>
          </p:cNvPr>
          <p:cNvSpPr/>
          <p:nvPr/>
        </p:nvSpPr>
        <p:spPr>
          <a:xfrm>
            <a:off x="7888873" y="819154"/>
            <a:ext cx="2212235" cy="529851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8F6A1-90FF-4D34-9634-F33FA090A52F}"/>
              </a:ext>
            </a:extLst>
          </p:cNvPr>
          <p:cNvCxnSpPr>
            <a:cxnSpLocks/>
          </p:cNvCxnSpPr>
          <p:nvPr/>
        </p:nvCxnSpPr>
        <p:spPr>
          <a:xfrm>
            <a:off x="7884688" y="1632228"/>
            <a:ext cx="221223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C05B9-70DF-4E39-B2E0-13D0EC6967EE}"/>
              </a:ext>
            </a:extLst>
          </p:cNvPr>
          <p:cNvCxnSpPr>
            <a:cxnSpLocks/>
          </p:cNvCxnSpPr>
          <p:nvPr/>
        </p:nvCxnSpPr>
        <p:spPr>
          <a:xfrm>
            <a:off x="7884688" y="2293811"/>
            <a:ext cx="221223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343955-0F01-41A7-9FC1-3A2A3293EF09}"/>
              </a:ext>
            </a:extLst>
          </p:cNvPr>
          <p:cNvSpPr txBox="1"/>
          <p:nvPr/>
        </p:nvSpPr>
        <p:spPr>
          <a:xfrm>
            <a:off x="8031988" y="901637"/>
            <a:ext cx="188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Method</a:t>
            </a:r>
          </a:p>
          <a:p>
            <a:pPr algn="ctr"/>
            <a:r>
              <a:rPr lang="en-DE" sz="1200" dirty="0"/>
              <a:t>3-Point bending test</a:t>
            </a:r>
          </a:p>
          <a:p>
            <a:pPr algn="ctr"/>
            <a:r>
              <a:rPr lang="en-DE" sz="1200" dirty="0"/>
              <a:t>DIN EN ISO 14125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CE6DE-865F-42A2-9869-E7EC40A9C028}"/>
              </a:ext>
            </a:extLst>
          </p:cNvPr>
          <p:cNvSpPr txBox="1"/>
          <p:nvPr/>
        </p:nvSpPr>
        <p:spPr>
          <a:xfrm>
            <a:off x="8031988" y="1702105"/>
            <a:ext cx="188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Material</a:t>
            </a:r>
          </a:p>
          <a:p>
            <a:pPr algn="ctr"/>
            <a:r>
              <a:rPr lang="en-DE" sz="1200" dirty="0"/>
              <a:t>GFRP-PA6 (2.0 mm)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A427E-3175-4A1A-B9B6-E0386808765A}"/>
              </a:ext>
            </a:extLst>
          </p:cNvPr>
          <p:cNvSpPr txBox="1"/>
          <p:nvPr/>
        </p:nvSpPr>
        <p:spPr>
          <a:xfrm>
            <a:off x="7893059" y="2314714"/>
            <a:ext cx="2212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Temperature</a:t>
            </a:r>
          </a:p>
          <a:p>
            <a:pPr algn="ctr"/>
            <a:r>
              <a:rPr lang="en-DE" sz="1200" dirty="0"/>
              <a:t>Dried by heating at 80°C for about 15 hours</a:t>
            </a:r>
          </a:p>
          <a:p>
            <a:pPr algn="ctr"/>
            <a:r>
              <a:rPr lang="en-DE" sz="1200" dirty="0"/>
              <a:t>Tested at 20°C</a:t>
            </a:r>
          </a:p>
          <a:p>
            <a:pPr algn="ctr"/>
            <a:endParaRPr lang="en-DE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8E025-78A5-4B30-B802-6CD1775E1D49}"/>
              </a:ext>
            </a:extLst>
          </p:cNvPr>
          <p:cNvSpPr txBox="1"/>
          <p:nvPr/>
        </p:nvSpPr>
        <p:spPr>
          <a:xfrm>
            <a:off x="8045447" y="3283407"/>
            <a:ext cx="188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Velocity</a:t>
            </a:r>
          </a:p>
          <a:p>
            <a:pPr algn="ctr"/>
            <a:r>
              <a:rPr lang="en-DE" sz="1200" dirty="0"/>
              <a:t>20 mm/min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5B9CFC-FB75-4B9F-B36D-8B2AA9C70F38}"/>
              </a:ext>
            </a:extLst>
          </p:cNvPr>
          <p:cNvCxnSpPr>
            <a:cxnSpLocks/>
          </p:cNvCxnSpPr>
          <p:nvPr/>
        </p:nvCxnSpPr>
        <p:spPr>
          <a:xfrm>
            <a:off x="7893060" y="3205949"/>
            <a:ext cx="221223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A7FAF-6150-4C6C-ADB4-BBBD4275AFA8}"/>
              </a:ext>
            </a:extLst>
          </p:cNvPr>
          <p:cNvCxnSpPr>
            <a:cxnSpLocks/>
          </p:cNvCxnSpPr>
          <p:nvPr/>
        </p:nvCxnSpPr>
        <p:spPr>
          <a:xfrm>
            <a:off x="7901432" y="3884469"/>
            <a:ext cx="221223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1F75E0E-3800-442A-8F6B-E41E3B765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305" y="4587034"/>
            <a:ext cx="2136779" cy="1505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37D08-6E40-4AEC-BEB6-1973896338B1}"/>
              </a:ext>
            </a:extLst>
          </p:cNvPr>
          <p:cNvSpPr txBox="1"/>
          <p:nvPr/>
        </p:nvSpPr>
        <p:spPr>
          <a:xfrm>
            <a:off x="7812215" y="3892174"/>
            <a:ext cx="235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b="1" dirty="0">
                <a:solidFill>
                  <a:srgbClr val="C00000"/>
                </a:solidFill>
              </a:rPr>
              <a:t>Geometry</a:t>
            </a:r>
          </a:p>
          <a:p>
            <a:pPr algn="ctr"/>
            <a:r>
              <a:rPr lang="en-DE" sz="1200" dirty="0"/>
              <a:t>a = 10 mm, b = 80 mm,</a:t>
            </a:r>
            <a:br>
              <a:rPr lang="en-DE" sz="1200" dirty="0"/>
            </a:br>
            <a:r>
              <a:rPr lang="en-DE" sz="1200" dirty="0"/>
              <a:t> c = 15.07 mm, d = 2.0 mm</a:t>
            </a:r>
          </a:p>
        </p:txBody>
      </p:sp>
    </p:spTree>
    <p:extLst>
      <p:ext uri="{BB962C8B-B14F-4D97-AF65-F5344CB8AC3E}">
        <p14:creationId xmlns:p14="http://schemas.microsoft.com/office/powerpoint/2010/main" val="4024314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D751-556C-45B8-A664-11E506CE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3-point-bending results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0993BF3-E407-4C50-B8A5-707F3861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01" y="1634335"/>
            <a:ext cx="9220999" cy="3589331"/>
          </a:xfrm>
        </p:spPr>
      </p:pic>
    </p:spTree>
    <p:extLst>
      <p:ext uri="{BB962C8B-B14F-4D97-AF65-F5344CB8AC3E}">
        <p14:creationId xmlns:p14="http://schemas.microsoft.com/office/powerpoint/2010/main" val="1084370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F3AC-3B57-4396-9B48-05905C7B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Industrial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AAFF4-2AA6-41F6-BC66-FBDB619AB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800" b="1" dirty="0"/>
              <a:t>Overview of CDP dryer process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dirty="0"/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dirty="0"/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dirty="0"/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dirty="0"/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dirty="0"/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dirty="0"/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dirty="0"/>
          </a:p>
          <a:p>
            <a:pPr marL="285744" indent="-285744">
              <a:buFont typeface="Wingdings" panose="05000000000000000000" pitchFamily="2" charset="2"/>
              <a:buChar char="§"/>
            </a:pPr>
            <a:endParaRPr lang="en-DE" dirty="0"/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800" b="1" dirty="0"/>
              <a:t>Importance of cooling phase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B82B17-2ACA-447E-8915-0497329D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03" y="4588408"/>
            <a:ext cx="1979932" cy="13751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A4FB12-F5AD-4795-BC11-6ECC9BB46221}"/>
              </a:ext>
            </a:extLst>
          </p:cNvPr>
          <p:cNvSpPr txBox="1"/>
          <p:nvPr/>
        </p:nvSpPr>
        <p:spPr>
          <a:xfrm>
            <a:off x="2340918" y="5868438"/>
            <a:ext cx="3090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Different variables during paint drying process [11]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95F187-6298-4AE2-B6A0-793C8A21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09" y="4705335"/>
            <a:ext cx="2349057" cy="1141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72812-0CF7-4F1E-986B-9001E7B80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731" y="3691743"/>
            <a:ext cx="2451103" cy="12769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C602B6-F945-4DA0-A614-903424B2EDAA}"/>
              </a:ext>
            </a:extLst>
          </p:cNvPr>
          <p:cNvSpPr/>
          <p:nvPr/>
        </p:nvSpPr>
        <p:spPr>
          <a:xfrm>
            <a:off x="7791084" y="3864712"/>
            <a:ext cx="270587" cy="210195"/>
          </a:xfrm>
          <a:prstGeom prst="rect">
            <a:avLst/>
          </a:prstGeom>
          <a:solidFill>
            <a:srgbClr val="11C71A"/>
          </a:solidFill>
          <a:ln w="19050">
            <a:solidFill>
              <a:srgbClr val="11C7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D69C2-4263-4CF4-B61D-08D7B3177D06}"/>
              </a:ext>
            </a:extLst>
          </p:cNvPr>
          <p:cNvSpPr/>
          <p:nvPr/>
        </p:nvSpPr>
        <p:spPr>
          <a:xfrm>
            <a:off x="7791084" y="4225132"/>
            <a:ext cx="270587" cy="2101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13A7B0-7F51-40F6-98AC-C0350EBBDF59}"/>
              </a:ext>
            </a:extLst>
          </p:cNvPr>
          <p:cNvSpPr txBox="1"/>
          <p:nvPr/>
        </p:nvSpPr>
        <p:spPr>
          <a:xfrm>
            <a:off x="8081632" y="4176301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Steel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15B63-6C88-4AC9-9430-2C538C70C2FC}"/>
              </a:ext>
            </a:extLst>
          </p:cNvPr>
          <p:cNvSpPr txBox="1"/>
          <p:nvPr/>
        </p:nvSpPr>
        <p:spPr>
          <a:xfrm>
            <a:off x="6694332" y="4744107"/>
            <a:ext cx="49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[6]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19463D-47A8-4562-B72C-6A8EAD88F729}"/>
              </a:ext>
            </a:extLst>
          </p:cNvPr>
          <p:cNvSpPr txBox="1"/>
          <p:nvPr/>
        </p:nvSpPr>
        <p:spPr>
          <a:xfrm>
            <a:off x="7623133" y="5797663"/>
            <a:ext cx="49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[8]</a:t>
            </a:r>
          </a:p>
        </p:txBody>
      </p:sp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7DC65EBC-C45F-4009-9156-D3EFA0E3F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443" y="1324928"/>
            <a:ext cx="3119710" cy="207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315033-EF85-46CB-AB69-D92667560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993" y="1364937"/>
            <a:ext cx="5385408" cy="19808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B3ABFE-5C3F-47F2-96E2-93BDF6265D3B}"/>
              </a:ext>
            </a:extLst>
          </p:cNvPr>
          <p:cNvSpPr txBox="1"/>
          <p:nvPr/>
        </p:nvSpPr>
        <p:spPr>
          <a:xfrm>
            <a:off x="108814" y="3384262"/>
            <a:ext cx="4931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1" dirty="0"/>
              <a:t>Freshly painted car body positioned in paint-drying oven for curing</a:t>
            </a:r>
            <a:r>
              <a:rPr lang="en-DE" sz="1200" b="0" i="1" dirty="0"/>
              <a:t> [7]</a:t>
            </a:r>
            <a:endParaRPr lang="en-DE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33559A-D8C6-4D22-9619-6A069562C463}"/>
              </a:ext>
            </a:extLst>
          </p:cNvPr>
          <p:cNvSpPr txBox="1"/>
          <p:nvPr/>
        </p:nvSpPr>
        <p:spPr>
          <a:xfrm>
            <a:off x="5431554" y="3383097"/>
            <a:ext cx="6284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/>
              <a:t>S</a:t>
            </a:r>
            <a:r>
              <a:rPr lang="en-DE" sz="1200" b="0" i="1" dirty="0"/>
              <a:t>c</a:t>
            </a:r>
            <a:r>
              <a:rPr lang="de-DE" sz="1200" b="0" i="1" dirty="0"/>
              <a:t>h</a:t>
            </a:r>
            <a:r>
              <a:rPr lang="en-DE" sz="1200" b="0" i="1" dirty="0"/>
              <a:t>e</a:t>
            </a:r>
            <a:r>
              <a:rPr lang="de-DE" sz="1200" b="0" i="1" dirty="0"/>
              <a:t>m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c</a:t>
            </a:r>
            <a:r>
              <a:rPr lang="en-DE" sz="1200" b="0" i="1" dirty="0"/>
              <a:t> </a:t>
            </a:r>
            <a:r>
              <a:rPr lang="de-DE" sz="1200" b="0" i="1" dirty="0"/>
              <a:t>r</a:t>
            </a:r>
            <a:r>
              <a:rPr lang="en-DE" sz="1200" b="0" i="1" dirty="0"/>
              <a:t>e</a:t>
            </a:r>
            <a:r>
              <a:rPr lang="de-DE" sz="1200" b="0" i="1" dirty="0"/>
              <a:t>p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s</a:t>
            </a:r>
            <a:r>
              <a:rPr lang="de-DE" sz="1200" b="0" i="1" dirty="0"/>
              <a:t>e</a:t>
            </a:r>
            <a:r>
              <a:rPr lang="en-DE" sz="1200" b="0" i="1" dirty="0"/>
              <a:t>n</a:t>
            </a:r>
            <a:r>
              <a:rPr lang="de-DE" sz="1200" b="0" i="1" dirty="0"/>
              <a:t>t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i</a:t>
            </a:r>
            <a:r>
              <a:rPr lang="de-DE" sz="1200" b="0" i="1" dirty="0"/>
              <a:t>o</a:t>
            </a:r>
            <a:r>
              <a:rPr lang="en-DE" sz="1200" b="0" i="1" dirty="0"/>
              <a:t>n </a:t>
            </a:r>
            <a:r>
              <a:rPr lang="de-DE" sz="1200" b="0" i="1" dirty="0"/>
              <a:t>o</a:t>
            </a:r>
            <a:r>
              <a:rPr lang="en-DE" sz="1200" b="0" i="1" dirty="0"/>
              <a:t>f </a:t>
            </a:r>
            <a:r>
              <a:rPr lang="de-DE" sz="1200" b="0" i="1" dirty="0"/>
              <a:t>t</a:t>
            </a:r>
            <a:r>
              <a:rPr lang="en-DE" sz="1200" b="0" i="1" dirty="0"/>
              <a:t>h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m</a:t>
            </a:r>
            <a:r>
              <a:rPr lang="en-DE" sz="1200" b="0" i="1" dirty="0"/>
              <a:t>p</a:t>
            </a:r>
            <a:r>
              <a:rPr lang="de-DE" sz="1200" b="0" i="1" dirty="0"/>
              <a:t>e</a:t>
            </a:r>
            <a:r>
              <a:rPr lang="en-DE" sz="1200" b="0" i="1" dirty="0"/>
              <a:t>r</a:t>
            </a:r>
            <a:r>
              <a:rPr lang="de-DE" sz="1200" b="0" i="1" dirty="0"/>
              <a:t>a</a:t>
            </a:r>
            <a:r>
              <a:rPr lang="en-DE" sz="1200" b="0" i="1" dirty="0"/>
              <a:t>t</a:t>
            </a:r>
            <a:r>
              <a:rPr lang="de-DE" sz="1200" b="0" i="1" dirty="0"/>
              <a:t>u</a:t>
            </a:r>
            <a:r>
              <a:rPr lang="en-DE" sz="1200" b="0" i="1" dirty="0"/>
              <a:t>r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c</a:t>
            </a:r>
            <a:r>
              <a:rPr lang="en-DE" sz="1200" b="0" i="1" dirty="0"/>
              <a:t>u</a:t>
            </a:r>
            <a:r>
              <a:rPr lang="de-DE" sz="1200" b="0" i="1" dirty="0"/>
              <a:t>r</a:t>
            </a:r>
            <a:r>
              <a:rPr lang="en-DE" sz="1200" b="0" i="1" dirty="0"/>
              <a:t>v</a:t>
            </a:r>
            <a:r>
              <a:rPr lang="de-DE" sz="1200" b="0" i="1" dirty="0"/>
              <a:t>e</a:t>
            </a:r>
            <a:r>
              <a:rPr lang="en-DE" sz="1200" b="0" i="1" dirty="0"/>
              <a:t> </a:t>
            </a:r>
            <a:r>
              <a:rPr lang="de-DE" sz="1200" b="0" i="1" dirty="0"/>
              <a:t>i</a:t>
            </a:r>
            <a:r>
              <a:rPr lang="en-DE" sz="1200" b="0" i="1" dirty="0"/>
              <a:t>n </a:t>
            </a:r>
            <a:r>
              <a:rPr lang="de-DE" sz="1200" b="0" i="1" dirty="0"/>
              <a:t>a</a:t>
            </a:r>
            <a:r>
              <a:rPr lang="en-DE" sz="1200" b="0" i="1" dirty="0"/>
              <a:t> </a:t>
            </a:r>
            <a:r>
              <a:rPr lang="de-DE" sz="1200" b="0" i="1" dirty="0"/>
              <a:t>m</a:t>
            </a:r>
            <a:r>
              <a:rPr lang="en-DE" sz="1200" b="0" i="1" dirty="0"/>
              <a:t>u</a:t>
            </a:r>
            <a:r>
              <a:rPr lang="de-DE" sz="1200" b="0" i="1" dirty="0"/>
              <a:t>l</a:t>
            </a:r>
            <a:r>
              <a:rPr lang="en-DE" sz="1200" b="0" i="1" dirty="0"/>
              <a:t>t</a:t>
            </a:r>
            <a:r>
              <a:rPr lang="de-DE" sz="1200" b="0" i="1" dirty="0"/>
              <a:t>i</a:t>
            </a:r>
            <a:r>
              <a:rPr lang="en-DE" sz="1200" b="0" i="1" dirty="0"/>
              <a:t>-</a:t>
            </a:r>
            <a:r>
              <a:rPr lang="de-DE" sz="1200" b="0" i="1" dirty="0"/>
              <a:t>m</a:t>
            </a:r>
            <a:r>
              <a:rPr lang="en-DE" sz="1200" b="0" i="1" dirty="0"/>
              <a:t>a</a:t>
            </a:r>
            <a:r>
              <a:rPr lang="de-DE" sz="1200" b="0" i="1" dirty="0"/>
              <a:t>t</a:t>
            </a:r>
            <a:r>
              <a:rPr lang="en-DE" sz="1200" b="0" i="1" dirty="0"/>
              <a:t>e</a:t>
            </a:r>
            <a:r>
              <a:rPr lang="de-DE" sz="1200" b="0" i="1" dirty="0"/>
              <a:t>r</a:t>
            </a:r>
            <a:r>
              <a:rPr lang="en-DE" sz="1200" b="0" i="1" dirty="0"/>
              <a:t>i</a:t>
            </a:r>
            <a:r>
              <a:rPr lang="de-DE" sz="1200" b="0" i="1" dirty="0"/>
              <a:t>a</a:t>
            </a:r>
            <a:r>
              <a:rPr lang="en-DE" sz="1200" b="0" i="1" dirty="0"/>
              <a:t>l </a:t>
            </a:r>
            <a:r>
              <a:rPr lang="de-DE" sz="1200" b="0" i="1" dirty="0"/>
              <a:t>d</a:t>
            </a:r>
            <a:r>
              <a:rPr lang="en-DE" sz="1200" b="0" i="1" dirty="0"/>
              <a:t>r</a:t>
            </a:r>
            <a:r>
              <a:rPr lang="de-DE" sz="1200" b="0" i="1" dirty="0"/>
              <a:t>ye</a:t>
            </a:r>
            <a:r>
              <a:rPr lang="en-DE" sz="1200" b="0" i="1" dirty="0"/>
              <a:t>r </a:t>
            </a:r>
            <a:r>
              <a:rPr lang="de-DE" sz="1200" b="0" i="1" dirty="0"/>
              <a:t>p</a:t>
            </a:r>
            <a:r>
              <a:rPr lang="en-DE" sz="1200" b="0" i="1" dirty="0"/>
              <a:t>r</a:t>
            </a:r>
            <a:r>
              <a:rPr lang="de-DE" sz="1200" b="0" i="1" dirty="0"/>
              <a:t>o</a:t>
            </a:r>
            <a:r>
              <a:rPr lang="en-DE" sz="1200" b="0" i="1" dirty="0"/>
              <a:t>c</a:t>
            </a:r>
            <a:r>
              <a:rPr lang="de-DE" sz="1200" b="0" i="1" dirty="0"/>
              <a:t>e</a:t>
            </a:r>
            <a:r>
              <a:rPr lang="en-DE" sz="1200" b="0" i="1" dirty="0"/>
              <a:t>s</a:t>
            </a:r>
            <a:r>
              <a:rPr lang="de-DE" sz="1200" b="0" i="1" dirty="0"/>
              <a:t>s</a:t>
            </a:r>
            <a:r>
              <a:rPr lang="en-DE" sz="1200" b="0" i="1" dirty="0"/>
              <a:t> [6]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0148AC-F55A-4EB6-840E-871F15143AD9}"/>
              </a:ext>
            </a:extLst>
          </p:cNvPr>
          <p:cNvSpPr txBox="1"/>
          <p:nvPr/>
        </p:nvSpPr>
        <p:spPr>
          <a:xfrm>
            <a:off x="8098380" y="3832125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Aluminium/FRP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515F9D-591E-4E7C-A512-993FC5DC6C83}"/>
              </a:ext>
            </a:extLst>
          </p:cNvPr>
          <p:cNvSpPr/>
          <p:nvPr/>
        </p:nvSpPr>
        <p:spPr>
          <a:xfrm>
            <a:off x="10762593" y="4692286"/>
            <a:ext cx="1419555" cy="128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DC624A-8D46-4437-9435-93AB1DF9676F}"/>
              </a:ext>
            </a:extLst>
          </p:cNvPr>
          <p:cNvSpPr txBox="1"/>
          <p:nvPr/>
        </p:nvSpPr>
        <p:spPr>
          <a:xfrm>
            <a:off x="10694696" y="4555384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Deformation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945590-8DA5-4BDE-9B7E-F8B764AC2309}"/>
              </a:ext>
            </a:extLst>
          </p:cNvPr>
          <p:cNvSpPr txBox="1"/>
          <p:nvPr/>
        </p:nvSpPr>
        <p:spPr>
          <a:xfrm>
            <a:off x="10694696" y="4970891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Cohesive failure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AEA14E-516D-4DA8-83EA-198B1EF45A44}"/>
              </a:ext>
            </a:extLst>
          </p:cNvPr>
          <p:cNvSpPr txBox="1"/>
          <p:nvPr/>
        </p:nvSpPr>
        <p:spPr>
          <a:xfrm>
            <a:off x="10694696" y="5300869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Adhesive failure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A2354B-4517-4EC4-B06A-7B0A20ECD0E2}"/>
              </a:ext>
            </a:extLst>
          </p:cNvPr>
          <p:cNvSpPr txBox="1"/>
          <p:nvPr/>
        </p:nvSpPr>
        <p:spPr>
          <a:xfrm>
            <a:off x="10689770" y="5662590"/>
            <a:ext cx="1419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/>
              <a:t>Material failure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1AFEB6-3531-4523-80BD-FE2320C2E1F1}"/>
              </a:ext>
            </a:extLst>
          </p:cNvPr>
          <p:cNvSpPr/>
          <p:nvPr/>
        </p:nvSpPr>
        <p:spPr>
          <a:xfrm>
            <a:off x="5707117" y="2995448"/>
            <a:ext cx="4487917" cy="23742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2599B0-C191-417C-B7F5-D576CC8DF111}"/>
              </a:ext>
            </a:extLst>
          </p:cNvPr>
          <p:cNvSpPr txBox="1"/>
          <p:nvPr/>
        </p:nvSpPr>
        <p:spPr>
          <a:xfrm>
            <a:off x="5025510" y="2995449"/>
            <a:ext cx="5169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                               Stepwise heating                        Stepwise cooling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6B0BAD-8691-4E8A-951C-1F9DA02F3B16}"/>
              </a:ext>
            </a:extLst>
          </p:cNvPr>
          <p:cNvSpPr/>
          <p:nvPr/>
        </p:nvSpPr>
        <p:spPr>
          <a:xfrm>
            <a:off x="9827172" y="1786759"/>
            <a:ext cx="777766" cy="31340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A8749D-1C4C-405D-9979-FA9274C9BB0D}"/>
              </a:ext>
            </a:extLst>
          </p:cNvPr>
          <p:cNvSpPr txBox="1"/>
          <p:nvPr/>
        </p:nvSpPr>
        <p:spPr>
          <a:xfrm>
            <a:off x="9717495" y="1714442"/>
            <a:ext cx="136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Heating zone</a:t>
            </a:r>
          </a:p>
          <a:p>
            <a:r>
              <a:rPr lang="en-DE" sz="1200" dirty="0"/>
              <a:t>Cooling zone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60222-2825-4EC3-9A91-70615A7DA31E}"/>
              </a:ext>
            </a:extLst>
          </p:cNvPr>
          <p:cNvSpPr txBox="1"/>
          <p:nvPr/>
        </p:nvSpPr>
        <p:spPr>
          <a:xfrm>
            <a:off x="10579879" y="5871975"/>
            <a:ext cx="49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0" i="1" dirty="0"/>
              <a:t>[6]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C96DFA6-7BDF-4443-82DF-4A2B81CE7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75" y="4027265"/>
            <a:ext cx="4742100" cy="18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14638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9FFF-1FA4-4FC7-A8B9-6A721A53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plate process simulation – Mechanical analysis results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6D0A4B8-60BA-41C8-B1EA-F940EC3A9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47" y="3317689"/>
            <a:ext cx="4252153" cy="1861200"/>
          </a:xfrm>
          <a:prstGeom prst="rect">
            <a:avLst/>
          </a:prstGeom>
        </p:spPr>
      </p:pic>
      <p:pic>
        <p:nvPicPr>
          <p:cNvPr id="6" name="Picture 5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937FE755-5114-4F68-88D2-230740980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46" y="1027536"/>
            <a:ext cx="4252153" cy="211901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374D9B-1053-430C-8178-2F3CFE82C312}"/>
              </a:ext>
            </a:extLst>
          </p:cNvPr>
          <p:cNvSpPr/>
          <p:nvPr/>
        </p:nvSpPr>
        <p:spPr>
          <a:xfrm>
            <a:off x="449309" y="5073547"/>
            <a:ext cx="8203259" cy="943094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An average of 45% stiffness degradation is found within the adhesive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Also, in many regions the damage initiation criterion had already exceeded which indicates that more damage is likely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E3C9D6B-EBAF-4ED6-A025-A333BA73C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979"/>
            <a:ext cx="7939846" cy="41347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A9B198-C257-4402-A9B4-B3E59B475641}"/>
              </a:ext>
            </a:extLst>
          </p:cNvPr>
          <p:cNvSpPr/>
          <p:nvPr/>
        </p:nvSpPr>
        <p:spPr>
          <a:xfrm>
            <a:off x="7948144" y="2607192"/>
            <a:ext cx="959605" cy="62492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09CB8-640B-4F64-8B99-72141EE663DC}"/>
              </a:ext>
            </a:extLst>
          </p:cNvPr>
          <p:cNvSpPr txBox="1"/>
          <p:nvPr/>
        </p:nvSpPr>
        <p:spPr>
          <a:xfrm>
            <a:off x="6159502" y="2544820"/>
            <a:ext cx="311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Steel adherend displaces in out-of-plane direction in </a:t>
            </a:r>
            <a:r>
              <a:rPr lang="en-DE" sz="1200" dirty="0" err="1"/>
              <a:t>produ</a:t>
            </a:r>
            <a:r>
              <a:rPr lang="de-DE" sz="1200" dirty="0"/>
              <a:t>c</a:t>
            </a:r>
            <a:r>
              <a:rPr lang="en-DE" sz="1200" dirty="0" err="1"/>
              <a:t>tion</a:t>
            </a:r>
            <a:r>
              <a:rPr lang="en-DE" sz="1200" dirty="0"/>
              <a:t> of DCB hybrid plate</a:t>
            </a:r>
          </a:p>
        </p:txBody>
      </p:sp>
    </p:spTree>
    <p:extLst>
      <p:ext uri="{BB962C8B-B14F-4D97-AF65-F5344CB8AC3E}">
        <p14:creationId xmlns:p14="http://schemas.microsoft.com/office/powerpoint/2010/main" val="895000747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E322-CA32-4D09-AADA-C7B60AF6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Mechanical analysis</a:t>
            </a:r>
          </a:p>
        </p:txBody>
      </p:sp>
      <p:pic>
        <p:nvPicPr>
          <p:cNvPr id="5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9B453B40-3673-44A1-906F-7CDE6200A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63" y="1806612"/>
            <a:ext cx="3167229" cy="431640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A8A5BFE-530D-4A4D-BB04-8A3D7D066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3" y="1198212"/>
            <a:ext cx="1697545" cy="255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63A43-1A5F-452C-8B95-4D9461B52F54}"/>
              </a:ext>
            </a:extLst>
          </p:cNvPr>
          <p:cNvSpPr txBox="1"/>
          <p:nvPr/>
        </p:nvSpPr>
        <p:spPr>
          <a:xfrm>
            <a:off x="2191827" y="1226441"/>
            <a:ext cx="3167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b="1" dirty="0"/>
              <a:t>Increase in damage initiation criterion along GFRP material orientation direction 1</a:t>
            </a:r>
            <a:endParaRPr lang="en-D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073C84-7697-44E3-98EC-018283FA78F5}"/>
              </a:ext>
            </a:extLst>
          </p:cNvPr>
          <p:cNvCxnSpPr>
            <a:cxnSpLocks/>
          </p:cNvCxnSpPr>
          <p:nvPr/>
        </p:nvCxnSpPr>
        <p:spPr>
          <a:xfrm flipH="1">
            <a:off x="3470508" y="2303803"/>
            <a:ext cx="271130" cy="4261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stationary, file folder&#10;&#10;Description automatically generated">
            <a:extLst>
              <a:ext uri="{FF2B5EF4-FFF2-40B4-BE49-F238E27FC236}">
                <a16:creationId xmlns:a16="http://schemas.microsoft.com/office/drawing/2014/main" id="{11CC3061-3CF7-42A5-A5E3-C5832C1E9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592" y="903628"/>
            <a:ext cx="3521835" cy="5097600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A73BD6-3517-4212-8562-F2FCB1F8E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722" y="1076428"/>
            <a:ext cx="1835610" cy="2556000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9BD34CDA-E02F-498C-A747-E9CAAA9FE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4094" y="903628"/>
            <a:ext cx="1143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7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6D53-AC3E-4E9A-91B4-12C573FB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Process validation – Thermal analysis results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E87D05D-18E2-43A9-B673-CAD06A6E3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000"/>
            <a:ext cx="6911458" cy="368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FB835-6B76-493F-B488-22A7A0126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00" y="921600"/>
            <a:ext cx="3374779" cy="2754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94D8727-F038-494C-ABE9-B418B32E8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85" y="3675600"/>
            <a:ext cx="2907075" cy="2412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FC6BE6-FE3F-49A1-99D6-3C5992D47D95}"/>
              </a:ext>
            </a:extLst>
          </p:cNvPr>
          <p:cNvSpPr/>
          <p:nvPr/>
        </p:nvSpPr>
        <p:spPr>
          <a:xfrm>
            <a:off x="491840" y="4878377"/>
            <a:ext cx="8203259" cy="943094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As expected the support plate tends to cool faster than the GFRP and has a temperature difference of about 3 degrees in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19964009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524000" y="6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21643" y="324856"/>
            <a:ext cx="8375651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21643" y="2235600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dirty="0"/>
              <a:t>Hybrid plate overview and material model requirement</a:t>
            </a:r>
          </a:p>
          <a:p>
            <a:pPr lvl="1">
              <a:lnSpc>
                <a:spcPct val="150000"/>
              </a:lnSpc>
            </a:pPr>
            <a:r>
              <a:rPr lang="en-DE" dirty="0"/>
              <a:t>Workflow and Simulation principle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Hybrid plate process simulation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Structural test and its validation</a:t>
            </a:r>
          </a:p>
          <a:p>
            <a:pPr marL="179388" lvl="5" indent="-179388">
              <a:lnSpc>
                <a:spcPct val="150000"/>
              </a:lnSpc>
              <a:buClr>
                <a:schemeClr val="tx1"/>
              </a:buClr>
            </a:pPr>
            <a:r>
              <a:rPr lang="en-DE" dirty="0"/>
              <a:t>Potential analysis in Toyota Camry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Conclusion and future work</a:t>
            </a:r>
          </a:p>
          <a:p>
            <a:pPr marL="1001687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576579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6D53-AC3E-4E9A-91B4-12C573FB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Process validation – Mechanical analysis results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4760E20-95D8-4CE4-AC4E-B2F61631B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000"/>
            <a:ext cx="6462511" cy="36828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1B147B-FB87-4949-AE17-2F2C2118F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27" y="3251624"/>
            <a:ext cx="4767942" cy="2723383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EF66247-6D49-4BBE-98C7-5B30B526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57" y="942232"/>
            <a:ext cx="5446523" cy="21863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879B2C-64A4-4902-B3A4-5CFA69174543}"/>
              </a:ext>
            </a:extLst>
          </p:cNvPr>
          <p:cNvSpPr/>
          <p:nvPr/>
        </p:nvSpPr>
        <p:spPr>
          <a:xfrm>
            <a:off x="491840" y="4878377"/>
            <a:ext cx="6462511" cy="943094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The validation from the simulation falls short of the experimental value by about 0.06 mm</a:t>
            </a:r>
          </a:p>
        </p:txBody>
      </p:sp>
    </p:spTree>
    <p:extLst>
      <p:ext uri="{BB962C8B-B14F-4D97-AF65-F5344CB8AC3E}">
        <p14:creationId xmlns:p14="http://schemas.microsoft.com/office/powerpoint/2010/main" val="967240453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dhesivedamage">
            <a:hlinkClick r:id="" action="ppaction://media"/>
            <a:extLst>
              <a:ext uri="{FF2B5EF4-FFF2-40B4-BE49-F238E27FC236}">
                <a16:creationId xmlns:a16="http://schemas.microsoft.com/office/drawing/2014/main" id="{06CF4AC2-DC22-4EB8-BC10-A4DD0B020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2004" y="1587139"/>
            <a:ext cx="7762530" cy="4398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CA185-9D99-4202-A40A-02F50B30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Process simulation transfer – Mechanical analysis results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B2ACC97-F7A9-4BFC-AB17-9B344745C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2" y="946860"/>
            <a:ext cx="7879763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88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06EEB9E-3722-40AF-98FE-828B16F82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17600"/>
            <a:ext cx="9144000" cy="3086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D7F373-6313-4DF7-A780-5815E9A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Spot weld failure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01B22-CF3B-42E0-A9E6-B2F4ECBB11D4}"/>
              </a:ext>
            </a:extLst>
          </p:cNvPr>
          <p:cNvSpPr txBox="1"/>
          <p:nvPr/>
        </p:nvSpPr>
        <p:spPr>
          <a:xfrm>
            <a:off x="3935760" y="1215664"/>
            <a:ext cx="195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Patched variant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3D86D-0530-4F25-9C1D-437257FD941D}"/>
              </a:ext>
            </a:extLst>
          </p:cNvPr>
          <p:cNvSpPr txBox="1"/>
          <p:nvPr/>
        </p:nvSpPr>
        <p:spPr>
          <a:xfrm>
            <a:off x="8544274" y="3012475"/>
            <a:ext cx="178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Failures occur in time period of 25 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A0ECD-080B-4F3D-888C-C705B2DE2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46" y="1159856"/>
            <a:ext cx="1738357" cy="5868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465A62-CF9F-4984-B064-F8A493A821EF}"/>
              </a:ext>
            </a:extLst>
          </p:cNvPr>
          <p:cNvSpPr/>
          <p:nvPr/>
        </p:nvSpPr>
        <p:spPr>
          <a:xfrm>
            <a:off x="5891946" y="1159856"/>
            <a:ext cx="1738357" cy="586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BBBCCF-EE25-4B00-990C-B9BAC0BEA5F8}"/>
              </a:ext>
            </a:extLst>
          </p:cNvPr>
          <p:cNvSpPr/>
          <p:nvPr/>
        </p:nvSpPr>
        <p:spPr>
          <a:xfrm>
            <a:off x="5820323" y="4224939"/>
            <a:ext cx="576064" cy="20015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0070C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B4F678-3BA9-435F-B9C8-504CD752BA2F}"/>
              </a:ext>
            </a:extLst>
          </p:cNvPr>
          <p:cNvSpPr/>
          <p:nvPr/>
        </p:nvSpPr>
        <p:spPr>
          <a:xfrm>
            <a:off x="6096000" y="4065055"/>
            <a:ext cx="432048" cy="14401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0CE089-7C03-44E9-A9DA-00E90BD776B3}"/>
              </a:ext>
            </a:extLst>
          </p:cNvPr>
          <p:cNvSpPr txBox="1"/>
          <p:nvPr/>
        </p:nvSpPr>
        <p:spPr>
          <a:xfrm>
            <a:off x="6528050" y="4425100"/>
            <a:ext cx="1787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Spotwelds were added additionally to enhance the strength</a:t>
            </a:r>
          </a:p>
        </p:txBody>
      </p:sp>
    </p:spTree>
    <p:extLst>
      <p:ext uri="{BB962C8B-B14F-4D97-AF65-F5344CB8AC3E}">
        <p14:creationId xmlns:p14="http://schemas.microsoft.com/office/powerpoint/2010/main" val="4249429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9A5504F-E6D2-48FD-9201-ECFF7FAB8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17600"/>
            <a:ext cx="9144000" cy="3086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B05B0-F4AA-4AA3-A4EE-A477C573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Adhesive failure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9A9EB-0AEF-41A0-B0A8-31C95D9E2579}"/>
              </a:ext>
            </a:extLst>
          </p:cNvPr>
          <p:cNvSpPr txBox="1"/>
          <p:nvPr/>
        </p:nvSpPr>
        <p:spPr>
          <a:xfrm>
            <a:off x="3935760" y="1216800"/>
            <a:ext cx="195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Patched variant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EFFD5-C087-4E8A-9C4D-79A8FC2031F8}"/>
              </a:ext>
            </a:extLst>
          </p:cNvPr>
          <p:cNvSpPr txBox="1"/>
          <p:nvPr/>
        </p:nvSpPr>
        <p:spPr>
          <a:xfrm>
            <a:off x="8544274" y="3013204"/>
            <a:ext cx="1703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Failures occur in time period of 50 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F40EB-AEC1-4B96-A314-9A3FCC995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46" y="1159856"/>
            <a:ext cx="1738357" cy="5868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0D26D0-77C4-4F7C-AB9B-D2084F528CDF}"/>
              </a:ext>
            </a:extLst>
          </p:cNvPr>
          <p:cNvSpPr/>
          <p:nvPr/>
        </p:nvSpPr>
        <p:spPr>
          <a:xfrm>
            <a:off x="5891946" y="1159856"/>
            <a:ext cx="1738357" cy="586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04C757-2FFC-4024-BA67-C5F136DF5745}"/>
              </a:ext>
            </a:extLst>
          </p:cNvPr>
          <p:cNvSpPr/>
          <p:nvPr/>
        </p:nvSpPr>
        <p:spPr>
          <a:xfrm>
            <a:off x="5807968" y="4199741"/>
            <a:ext cx="288032" cy="23883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0070C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8E7247-F946-4EB9-95A4-74643111C1BA}"/>
              </a:ext>
            </a:extLst>
          </p:cNvPr>
          <p:cNvSpPr/>
          <p:nvPr/>
        </p:nvSpPr>
        <p:spPr>
          <a:xfrm>
            <a:off x="6168008" y="3960912"/>
            <a:ext cx="432048" cy="23883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26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9F16-D619-4A62-8DF0-0F567FBD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Process </a:t>
            </a:r>
            <a:r>
              <a:rPr lang="en-DE"/>
              <a:t>validation simulation</a:t>
            </a:r>
            <a:endParaRPr lang="en-DE" dirty="0"/>
          </a:p>
        </p:txBody>
      </p:sp>
      <p:pic>
        <p:nvPicPr>
          <p:cNvPr id="11" name="Picture 10" descr="A picture containing text, device, tool&#10;&#10;Description automatically generated">
            <a:extLst>
              <a:ext uri="{FF2B5EF4-FFF2-40B4-BE49-F238E27FC236}">
                <a16:creationId xmlns:a16="http://schemas.microsoft.com/office/drawing/2014/main" id="{CB5205D9-B7ED-48B8-AE2A-CA520563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892" y="1153616"/>
            <a:ext cx="1257300" cy="5353050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63A5FB4A-EDBF-40F0-ABAB-DA9D0BED7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012" y="1295400"/>
            <a:ext cx="1028700" cy="1485900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DA3715BD-F88A-4F33-B19B-49EB7671F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00" y="2088000"/>
            <a:ext cx="1690016" cy="2372400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3F0A8222-A320-498A-927A-8CE3CEA5E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607" y="2971006"/>
            <a:ext cx="6181725" cy="12573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8FE48DA-7D86-4F98-A3F0-1FA0BCFA5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676" y="1516500"/>
            <a:ext cx="1524000" cy="1143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7E6EA3-A702-4004-A128-3B53A0B448B6}"/>
              </a:ext>
            </a:extLst>
          </p:cNvPr>
          <p:cNvSpPr txBox="1"/>
          <p:nvPr/>
        </p:nvSpPr>
        <p:spPr>
          <a:xfrm>
            <a:off x="4316310" y="4134281"/>
            <a:ext cx="1357737" cy="40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29" b="1" dirty="0"/>
              <a:t>Scaled by a factor of 300</a:t>
            </a:r>
          </a:p>
        </p:txBody>
      </p:sp>
    </p:spTree>
    <p:extLst>
      <p:ext uri="{BB962C8B-B14F-4D97-AF65-F5344CB8AC3E}">
        <p14:creationId xmlns:p14="http://schemas.microsoft.com/office/powerpoint/2010/main" val="315248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CFD98FA-27C2-43AF-A1A9-5D62853D0E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56" y="867621"/>
            <a:ext cx="4813032" cy="2273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70FDE-C04E-44A6-B522-F62DD5BD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Hybrid plate overview and material model requirement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54F8B6-86C3-47F4-A89C-F452B21BEA6E}"/>
              </a:ext>
            </a:extLst>
          </p:cNvPr>
          <p:cNvSpPr/>
          <p:nvPr/>
        </p:nvSpPr>
        <p:spPr>
          <a:xfrm>
            <a:off x="748020" y="2632849"/>
            <a:ext cx="1634836" cy="101575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rgbClr val="FF0000"/>
                </a:solidFill>
              </a:rPr>
              <a:t>Therma</a:t>
            </a:r>
            <a:r>
              <a:rPr lang="de-DE" sz="1400" dirty="0">
                <a:solidFill>
                  <a:srgbClr val="FF0000"/>
                </a:solidFill>
              </a:rPr>
              <a:t>l</a:t>
            </a:r>
            <a:r>
              <a:rPr lang="en-DE" sz="1400" dirty="0">
                <a:solidFill>
                  <a:srgbClr val="FF0000"/>
                </a:solidFill>
              </a:rPr>
              <a:t> </a:t>
            </a:r>
            <a:r>
              <a:rPr lang="de-DE" sz="1400" dirty="0">
                <a:solidFill>
                  <a:srgbClr val="FF0000"/>
                </a:solidFill>
              </a:rPr>
              <a:t>p</a:t>
            </a:r>
            <a:r>
              <a:rPr lang="en-DE" sz="1400" dirty="0">
                <a:solidFill>
                  <a:srgbClr val="FF0000"/>
                </a:solidFill>
              </a:rPr>
              <a:t>r</a:t>
            </a:r>
            <a:r>
              <a:rPr lang="de-DE" sz="1400" dirty="0">
                <a:solidFill>
                  <a:srgbClr val="FF0000"/>
                </a:solidFill>
              </a:rPr>
              <a:t>o</a:t>
            </a:r>
            <a:r>
              <a:rPr lang="en-DE" sz="1400" dirty="0">
                <a:solidFill>
                  <a:srgbClr val="FF0000"/>
                </a:solidFill>
              </a:rPr>
              <a:t>p</a:t>
            </a:r>
            <a:r>
              <a:rPr lang="de-DE" sz="1400" dirty="0">
                <a:solidFill>
                  <a:srgbClr val="FF0000"/>
                </a:solidFill>
              </a:rPr>
              <a:t>e</a:t>
            </a:r>
            <a:r>
              <a:rPr lang="en-DE" sz="1400" dirty="0">
                <a:solidFill>
                  <a:srgbClr val="FF0000"/>
                </a:solidFill>
              </a:rPr>
              <a:t>r</a:t>
            </a:r>
            <a:r>
              <a:rPr lang="de-DE" sz="1400" dirty="0">
                <a:solidFill>
                  <a:srgbClr val="FF0000"/>
                </a:solidFill>
              </a:rPr>
              <a:t>t</a:t>
            </a:r>
            <a:r>
              <a:rPr lang="en-DE" sz="1400" dirty="0" err="1">
                <a:solidFill>
                  <a:srgbClr val="FF0000"/>
                </a:solidFill>
              </a:rPr>
              <a:t>i</a:t>
            </a:r>
            <a:r>
              <a:rPr lang="de-DE" sz="1400" dirty="0">
                <a:solidFill>
                  <a:srgbClr val="FF0000"/>
                </a:solidFill>
              </a:rPr>
              <a:t>e</a:t>
            </a:r>
            <a:r>
              <a:rPr lang="en-DE" sz="14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D8FF81-D677-4755-BED9-3E974FA374E5}"/>
              </a:ext>
            </a:extLst>
          </p:cNvPr>
          <p:cNvSpPr/>
          <p:nvPr/>
        </p:nvSpPr>
        <p:spPr>
          <a:xfrm>
            <a:off x="748020" y="4362026"/>
            <a:ext cx="1634836" cy="101575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M</a:t>
            </a:r>
            <a:r>
              <a:rPr lang="en-DE" sz="1400" dirty="0">
                <a:solidFill>
                  <a:srgbClr val="FF0000"/>
                </a:solidFill>
              </a:rPr>
              <a:t>e</a:t>
            </a:r>
            <a:r>
              <a:rPr lang="de-DE" sz="1400" dirty="0">
                <a:solidFill>
                  <a:srgbClr val="FF0000"/>
                </a:solidFill>
              </a:rPr>
              <a:t>c</a:t>
            </a:r>
            <a:r>
              <a:rPr lang="en-DE" sz="1400" dirty="0">
                <a:solidFill>
                  <a:srgbClr val="FF0000"/>
                </a:solidFill>
              </a:rPr>
              <a:t>h</a:t>
            </a:r>
            <a:r>
              <a:rPr lang="de-DE" sz="1400" dirty="0">
                <a:solidFill>
                  <a:srgbClr val="FF0000"/>
                </a:solidFill>
              </a:rPr>
              <a:t>a</a:t>
            </a:r>
            <a:r>
              <a:rPr lang="en-DE" sz="1400" dirty="0">
                <a:solidFill>
                  <a:srgbClr val="FF0000"/>
                </a:solidFill>
              </a:rPr>
              <a:t>n</a:t>
            </a:r>
            <a:r>
              <a:rPr lang="de-DE" sz="1400" dirty="0">
                <a:solidFill>
                  <a:srgbClr val="FF0000"/>
                </a:solidFill>
              </a:rPr>
              <a:t>i</a:t>
            </a:r>
            <a:r>
              <a:rPr lang="en-DE" sz="1400" dirty="0">
                <a:solidFill>
                  <a:srgbClr val="FF0000"/>
                </a:solidFill>
              </a:rPr>
              <a:t>c</a:t>
            </a:r>
            <a:r>
              <a:rPr lang="de-DE" sz="1400" dirty="0">
                <a:solidFill>
                  <a:srgbClr val="FF0000"/>
                </a:solidFill>
              </a:rPr>
              <a:t>a</a:t>
            </a:r>
            <a:r>
              <a:rPr lang="en-DE" sz="1400" dirty="0">
                <a:solidFill>
                  <a:srgbClr val="FF0000"/>
                </a:solidFill>
              </a:rPr>
              <a:t>l </a:t>
            </a:r>
            <a:r>
              <a:rPr lang="de-DE" sz="1400" dirty="0">
                <a:solidFill>
                  <a:srgbClr val="FF0000"/>
                </a:solidFill>
              </a:rPr>
              <a:t>p</a:t>
            </a:r>
            <a:r>
              <a:rPr lang="en-DE" sz="1400" dirty="0">
                <a:solidFill>
                  <a:srgbClr val="FF0000"/>
                </a:solidFill>
              </a:rPr>
              <a:t>r</a:t>
            </a:r>
            <a:r>
              <a:rPr lang="de-DE" sz="1400" dirty="0">
                <a:solidFill>
                  <a:srgbClr val="FF0000"/>
                </a:solidFill>
              </a:rPr>
              <a:t>o</a:t>
            </a:r>
            <a:r>
              <a:rPr lang="en-DE" sz="1400" dirty="0">
                <a:solidFill>
                  <a:srgbClr val="FF0000"/>
                </a:solidFill>
              </a:rPr>
              <a:t>p</a:t>
            </a:r>
            <a:r>
              <a:rPr lang="de-DE" sz="1400" dirty="0">
                <a:solidFill>
                  <a:srgbClr val="FF0000"/>
                </a:solidFill>
              </a:rPr>
              <a:t>e</a:t>
            </a:r>
            <a:r>
              <a:rPr lang="en-DE" sz="1400" dirty="0">
                <a:solidFill>
                  <a:srgbClr val="FF0000"/>
                </a:solidFill>
              </a:rPr>
              <a:t>r</a:t>
            </a:r>
            <a:r>
              <a:rPr lang="de-DE" sz="1400" dirty="0">
                <a:solidFill>
                  <a:srgbClr val="FF0000"/>
                </a:solidFill>
              </a:rPr>
              <a:t>t</a:t>
            </a:r>
            <a:r>
              <a:rPr lang="en-DE" sz="1400" dirty="0" err="1">
                <a:solidFill>
                  <a:srgbClr val="FF0000"/>
                </a:solidFill>
              </a:rPr>
              <a:t>i</a:t>
            </a:r>
            <a:r>
              <a:rPr lang="de-DE" sz="1400" dirty="0">
                <a:solidFill>
                  <a:srgbClr val="FF0000"/>
                </a:solidFill>
              </a:rPr>
              <a:t>e</a:t>
            </a:r>
            <a:r>
              <a:rPr lang="en-DE" sz="14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DA860-A838-419A-AD38-E7B9F459CF73}"/>
              </a:ext>
            </a:extLst>
          </p:cNvPr>
          <p:cNvSpPr/>
          <p:nvPr/>
        </p:nvSpPr>
        <p:spPr>
          <a:xfrm>
            <a:off x="2798495" y="2632852"/>
            <a:ext cx="1126903" cy="3920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l-GR" sz="1400" dirty="0">
                <a:solidFill>
                  <a:schemeClr val="tx1"/>
                </a:solidFill>
              </a:rPr>
              <a:t>ρ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de-DE" sz="1400" dirty="0">
                <a:solidFill>
                  <a:schemeClr val="tx1"/>
                </a:solidFill>
              </a:rPr>
              <a:t>k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de-DE" sz="1400" dirty="0">
                <a:solidFill>
                  <a:schemeClr val="tx1"/>
                </a:solidFill>
              </a:rPr>
              <a:t>c</a:t>
            </a:r>
            <a:endParaRPr lang="en-DE" sz="1400" dirty="0">
              <a:solidFill>
                <a:schemeClr val="tx1"/>
              </a:solidFill>
            </a:endParaRPr>
          </a:p>
          <a:p>
            <a:pPr algn="ctr"/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1BBFB9-B745-4479-9ACE-D5EA6DA72015}"/>
              </a:ext>
            </a:extLst>
          </p:cNvPr>
          <p:cNvSpPr/>
          <p:nvPr/>
        </p:nvSpPr>
        <p:spPr>
          <a:xfrm>
            <a:off x="2798394" y="4272482"/>
            <a:ext cx="1127003" cy="3920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E, </a:t>
            </a:r>
            <a:r>
              <a:rPr lang="el-GR" sz="1400" dirty="0">
                <a:solidFill>
                  <a:schemeClr val="tx1"/>
                </a:solidFill>
                <a:latin typeface="MJXc-TeX-math-I"/>
              </a:rPr>
              <a:t>ν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el-GR" sz="1400" dirty="0">
                <a:solidFill>
                  <a:schemeClr val="tx1"/>
                </a:solidFill>
              </a:rPr>
              <a:t>α</a:t>
            </a:r>
            <a:r>
              <a:rPr lang="en-DE" sz="1400" dirty="0">
                <a:solidFill>
                  <a:schemeClr val="tx1"/>
                </a:solidFill>
              </a:rPr>
              <a:t>, </a:t>
            </a:r>
            <a:r>
              <a:rPr lang="el-GR" sz="1400" dirty="0">
                <a:solidFill>
                  <a:schemeClr val="tx1"/>
                </a:solidFill>
              </a:rPr>
              <a:t>ε</a:t>
            </a:r>
            <a:r>
              <a:rPr lang="de-DE" sz="1400" baseline="-25000" dirty="0">
                <a:solidFill>
                  <a:schemeClr val="tx1"/>
                </a:solidFill>
              </a:rPr>
              <a:t>p</a:t>
            </a:r>
            <a:r>
              <a:rPr lang="en-DE" sz="14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51B214-E124-488E-ABF3-43E823A1949C}"/>
              </a:ext>
            </a:extLst>
          </p:cNvPr>
          <p:cNvSpPr/>
          <p:nvPr/>
        </p:nvSpPr>
        <p:spPr>
          <a:xfrm>
            <a:off x="2798494" y="3140727"/>
            <a:ext cx="1126803" cy="5925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Film coefficient</a:t>
            </a:r>
          </a:p>
          <a:p>
            <a:pPr algn="ctr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F9CA1-682D-4095-9462-69F61B90E46E}"/>
              </a:ext>
            </a:extLst>
          </p:cNvPr>
          <p:cNvSpPr txBox="1"/>
          <p:nvPr/>
        </p:nvSpPr>
        <p:spPr>
          <a:xfrm>
            <a:off x="4054640" y="2536496"/>
            <a:ext cx="581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AB5D0-C9FE-4EBF-9C91-4984D334B143}"/>
              </a:ext>
            </a:extLst>
          </p:cNvPr>
          <p:cNvSpPr txBox="1"/>
          <p:nvPr/>
        </p:nvSpPr>
        <p:spPr>
          <a:xfrm>
            <a:off x="4045371" y="3108068"/>
            <a:ext cx="323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rgbClr val="FF0000"/>
                </a:solidFill>
                <a:sym typeface="Wingdings" panose="05000000000000000000" pitchFamily="2" charset="2"/>
              </a:rPr>
              <a:t></a:t>
            </a:r>
            <a:endParaRPr lang="en-DE" sz="3200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BE5AA-3947-4C54-A135-6B76961EFC1C}"/>
              </a:ext>
            </a:extLst>
          </p:cNvPr>
          <p:cNvSpPr/>
          <p:nvPr/>
        </p:nvSpPr>
        <p:spPr>
          <a:xfrm>
            <a:off x="2798196" y="4827589"/>
            <a:ext cx="1127003" cy="7698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Damage model for adhesive</a:t>
            </a:r>
          </a:p>
          <a:p>
            <a:pPr algn="ctr"/>
            <a:endParaRPr lang="en-DE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22AE7F-20F9-4A30-82FE-F359F4F8A058}"/>
              </a:ext>
            </a:extLst>
          </p:cNvPr>
          <p:cNvCxnSpPr>
            <a:stCxn id="14" idx="6"/>
            <a:endCxn id="16" idx="1"/>
          </p:cNvCxnSpPr>
          <p:nvPr/>
        </p:nvCxnSpPr>
        <p:spPr>
          <a:xfrm flipV="1">
            <a:off x="2382857" y="4468515"/>
            <a:ext cx="415539" cy="401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128300-3CE6-4BC5-A423-33F150992C5E}"/>
              </a:ext>
            </a:extLst>
          </p:cNvPr>
          <p:cNvCxnSpPr>
            <a:cxnSpLocks/>
            <a:stCxn id="14" idx="6"/>
            <a:endCxn id="20" idx="1"/>
          </p:cNvCxnSpPr>
          <p:nvPr/>
        </p:nvCxnSpPr>
        <p:spPr>
          <a:xfrm>
            <a:off x="2382858" y="4869905"/>
            <a:ext cx="415339" cy="342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B05F6B-CCA1-4C7E-9600-4FB74B2FE0A3}"/>
              </a:ext>
            </a:extLst>
          </p:cNvPr>
          <p:cNvCxnSpPr>
            <a:stCxn id="13" idx="6"/>
            <a:endCxn id="15" idx="1"/>
          </p:cNvCxnSpPr>
          <p:nvPr/>
        </p:nvCxnSpPr>
        <p:spPr>
          <a:xfrm flipV="1">
            <a:off x="2382856" y="2828885"/>
            <a:ext cx="415636" cy="3118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340CAD-53D3-4308-B742-10384554D7BD}"/>
              </a:ext>
            </a:extLst>
          </p:cNvPr>
          <p:cNvCxnSpPr>
            <a:stCxn id="13" idx="6"/>
            <a:endCxn id="17" idx="1"/>
          </p:cNvCxnSpPr>
          <p:nvPr/>
        </p:nvCxnSpPr>
        <p:spPr>
          <a:xfrm>
            <a:off x="2382856" y="3140730"/>
            <a:ext cx="415636" cy="2962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F77484-1DC9-4539-A6B6-484F53FB6C20}"/>
              </a:ext>
            </a:extLst>
          </p:cNvPr>
          <p:cNvSpPr txBox="1"/>
          <p:nvPr/>
        </p:nvSpPr>
        <p:spPr>
          <a:xfrm>
            <a:off x="4049990" y="4117324"/>
            <a:ext cx="581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0D721B-2B82-4901-B6AC-A25E93014416}"/>
              </a:ext>
            </a:extLst>
          </p:cNvPr>
          <p:cNvSpPr txBox="1"/>
          <p:nvPr/>
        </p:nvSpPr>
        <p:spPr>
          <a:xfrm>
            <a:off x="4059226" y="4843815"/>
            <a:ext cx="581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9B0DB4-0EDE-4A86-9985-44EAC29826E3}"/>
              </a:ext>
            </a:extLst>
          </p:cNvPr>
          <p:cNvSpPr txBox="1"/>
          <p:nvPr/>
        </p:nvSpPr>
        <p:spPr>
          <a:xfrm>
            <a:off x="440110" y="1003702"/>
            <a:ext cx="82093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bg2">
                    <a:lumMod val="50000"/>
                  </a:schemeClr>
                </a:solidFill>
              </a:rPr>
              <a:t>Steel</a:t>
            </a:r>
            <a:r>
              <a:rPr lang="en-DE" sz="1600" b="0" dirty="0"/>
              <a:t> 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/>
              <a:t>GFRP-PA6  </a:t>
            </a:r>
            <a:r>
              <a:rPr lang="en-DE" sz="1400" b="0" dirty="0"/>
              <a:t>(Twill fabric - </a:t>
            </a:r>
            <a:r>
              <a:rPr lang="en-GB" sz="1400" b="0" dirty="0"/>
              <a:t>RG600(x)/47% Roving Glass – PA 6 Consolidated </a:t>
            </a:r>
            <a:r>
              <a:rPr lang="en-DE" sz="1400" b="0" dirty="0"/>
              <a:t>		          </a:t>
            </a:r>
            <a:r>
              <a:rPr lang="en-GB" sz="1400" b="0" dirty="0"/>
              <a:t>Composite</a:t>
            </a:r>
            <a:r>
              <a:rPr lang="en-DE" sz="1400" b="0" dirty="0"/>
              <a:t> </a:t>
            </a:r>
            <a:r>
              <a:rPr lang="en-GB" sz="1400" b="0" dirty="0"/>
              <a:t>Laminate</a:t>
            </a:r>
            <a:r>
              <a:rPr lang="en-DE" sz="1400" b="0" dirty="0"/>
              <a:t> from LANXESS AG)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rgbClr val="00B0F0"/>
                </a:solidFill>
              </a:rPr>
              <a:t>Adhesive     </a:t>
            </a:r>
            <a:r>
              <a:rPr lang="en-DE" sz="1400" b="0" dirty="0">
                <a:solidFill>
                  <a:srgbClr val="00B0F0"/>
                </a:solidFill>
              </a:rPr>
              <a:t>(Modified Epoxy film adhesive from Hexcel)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DE" sz="1600" b="0" dirty="0"/>
              <a:t>Support plate</a:t>
            </a:r>
          </a:p>
        </p:txBody>
      </p:sp>
      <p:pic>
        <p:nvPicPr>
          <p:cNvPr id="34" name="Picture 33" descr="A picture containing outdoor&#10;&#10;Description automatically generated">
            <a:extLst>
              <a:ext uri="{FF2B5EF4-FFF2-40B4-BE49-F238E27FC236}">
                <a16:creationId xmlns:a16="http://schemas.microsoft.com/office/drawing/2014/main" id="{EDC624F2-C8AC-4D7E-9319-5414729BDD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75" y="3931722"/>
            <a:ext cx="2789418" cy="20920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70DA1C-4865-4708-9EA3-8B272E40A8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69" y="3931722"/>
            <a:ext cx="2789419" cy="2092064"/>
          </a:xfrm>
          <a:prstGeom prst="rect">
            <a:avLst/>
          </a:prstGeom>
        </p:spPr>
      </p:pic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AFB3D422-C9F3-4EB4-988E-B8A90F003CF5}"/>
              </a:ext>
            </a:extLst>
          </p:cNvPr>
          <p:cNvSpPr/>
          <p:nvPr/>
        </p:nvSpPr>
        <p:spPr>
          <a:xfrm>
            <a:off x="8756373" y="3288856"/>
            <a:ext cx="208723" cy="584775"/>
          </a:xfrm>
          <a:prstGeom prst="up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A5140D-9C5B-4F5D-A348-4D5BD20206B6}"/>
              </a:ext>
            </a:extLst>
          </p:cNvPr>
          <p:cNvSpPr txBox="1"/>
          <p:nvPr/>
        </p:nvSpPr>
        <p:spPr>
          <a:xfrm>
            <a:off x="7052556" y="3104676"/>
            <a:ext cx="3899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b="0" i="1" dirty="0"/>
              <a:t>Hybrid plate manufacturing setup</a:t>
            </a:r>
          </a:p>
        </p:txBody>
      </p:sp>
    </p:spTree>
    <p:extLst>
      <p:ext uri="{BB962C8B-B14F-4D97-AF65-F5344CB8AC3E}">
        <p14:creationId xmlns:p14="http://schemas.microsoft.com/office/powerpoint/2010/main" val="26207361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524000" y="6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21643" y="324856"/>
            <a:ext cx="8375651" cy="708025"/>
          </a:xfrm>
        </p:spPr>
        <p:txBody>
          <a:bodyPr/>
          <a:lstStyle/>
          <a:p>
            <a:r>
              <a:rPr lang="en-DE" dirty="0"/>
              <a:t>Contents</a:t>
            </a:r>
            <a:endParaRPr lang="de-DE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21643" y="2235600"/>
            <a:ext cx="8370888" cy="4622800"/>
          </a:xfrm>
          <a:noFill/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DE" dirty="0"/>
              <a:t>Hybrid plate overview and material model requirement</a:t>
            </a:r>
          </a:p>
          <a:p>
            <a:pPr lvl="1">
              <a:lnSpc>
                <a:spcPct val="150000"/>
              </a:lnSpc>
            </a:pPr>
            <a:r>
              <a:rPr lang="en-DE" dirty="0"/>
              <a:t>Workflow and Simulation principle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Hybrid plate process simulation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Structural test and its validation</a:t>
            </a:r>
          </a:p>
          <a:p>
            <a:pPr marL="179388" lvl="5" indent="-179388">
              <a:lnSpc>
                <a:spcPct val="150000"/>
              </a:lnSpc>
              <a:buClr>
                <a:schemeClr val="tx1"/>
              </a:buClr>
            </a:pPr>
            <a:r>
              <a:rPr lang="en-DE" dirty="0"/>
              <a:t>Potential analysis in Toyota Camry</a:t>
            </a:r>
          </a:p>
          <a:p>
            <a:pPr marL="198434" lvl="5">
              <a:lnSpc>
                <a:spcPct val="150000"/>
              </a:lnSpc>
            </a:pPr>
            <a:r>
              <a:rPr lang="en-DE" dirty="0"/>
              <a:t>Conclusion and future work</a:t>
            </a:r>
          </a:p>
          <a:p>
            <a:pPr marL="1001687" lvl="5" indent="0">
              <a:buNone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95246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387B-137E-46EC-A107-BD15957A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Workflow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CFCFC4-C8C3-41EB-9FD1-220D16845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91" y="1583234"/>
            <a:ext cx="2942596" cy="2258797"/>
          </a:xfrm>
          <a:prstGeom prst="rect">
            <a:avLst/>
          </a:prstGeom>
        </p:spPr>
      </p:pic>
      <p:pic>
        <p:nvPicPr>
          <p:cNvPr id="7" name="Picture 6" descr="A picture containing indoor, appliance, kitchen appliance, dirty&#10;&#10;Description automatically generated">
            <a:extLst>
              <a:ext uri="{FF2B5EF4-FFF2-40B4-BE49-F238E27FC236}">
                <a16:creationId xmlns:a16="http://schemas.microsoft.com/office/drawing/2014/main" id="{9B2FEA5F-893C-40D5-85F2-5686110DA0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1" y="1583233"/>
            <a:ext cx="1714703" cy="2286271"/>
          </a:xfrm>
          <a:prstGeom prst="rect">
            <a:avLst/>
          </a:prstGeom>
        </p:spPr>
      </p:pic>
      <p:pic>
        <p:nvPicPr>
          <p:cNvPr id="8" name="Picture 7" descr="A picture containing text, mat, accessory, envelope&#10;&#10;Description automatically generated">
            <a:extLst>
              <a:ext uri="{FF2B5EF4-FFF2-40B4-BE49-F238E27FC236}">
                <a16:creationId xmlns:a16="http://schemas.microsoft.com/office/drawing/2014/main" id="{519956A4-464F-4856-AED0-D2510C8D0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28" y="2060494"/>
            <a:ext cx="1705079" cy="1176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D87BC5-57BE-45BE-A683-8D00C8791BB6}"/>
              </a:ext>
            </a:extLst>
          </p:cNvPr>
          <p:cNvSpPr txBox="1"/>
          <p:nvPr/>
        </p:nvSpPr>
        <p:spPr>
          <a:xfrm>
            <a:off x="60542" y="983924"/>
            <a:ext cx="263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GFRP heated ab</a:t>
            </a:r>
            <a:r>
              <a:rPr lang="de-DE" sz="1600" dirty="0">
                <a:solidFill>
                  <a:srgbClr val="002060"/>
                </a:solidFill>
              </a:rPr>
              <a:t>o</a:t>
            </a:r>
            <a:r>
              <a:rPr lang="en-DE" sz="1600" dirty="0" err="1">
                <a:solidFill>
                  <a:srgbClr val="002060"/>
                </a:solidFill>
              </a:rPr>
              <a:t>ve</a:t>
            </a:r>
            <a:r>
              <a:rPr lang="en-DE" sz="1600" dirty="0">
                <a:solidFill>
                  <a:srgbClr val="002060"/>
                </a:solidFill>
              </a:rPr>
              <a:t> melting point in the oven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A2FBA-E794-45F6-9067-712E602CDBF0}"/>
              </a:ext>
            </a:extLst>
          </p:cNvPr>
          <p:cNvSpPr txBox="1"/>
          <p:nvPr/>
        </p:nvSpPr>
        <p:spPr>
          <a:xfrm>
            <a:off x="2994708" y="982692"/>
            <a:ext cx="2893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Joined together with Steel, adhesive by heat press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C9E4B-812F-4D5A-9254-E30B1BC56EFC}"/>
              </a:ext>
            </a:extLst>
          </p:cNvPr>
          <p:cNvSpPr txBox="1"/>
          <p:nvPr/>
        </p:nvSpPr>
        <p:spPr>
          <a:xfrm>
            <a:off x="8629234" y="2010285"/>
            <a:ext cx="1250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Allow to cool down from 150°C to 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7A31C-1C87-43DD-9BEE-B9ADFE3A453C}"/>
              </a:ext>
            </a:extLst>
          </p:cNvPr>
          <p:cNvSpPr txBox="1"/>
          <p:nvPr/>
        </p:nvSpPr>
        <p:spPr>
          <a:xfrm>
            <a:off x="7003509" y="1671731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6600"/>
                </a:solidFill>
              </a:rPr>
              <a:t>Hybrid plate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8C168-AD50-49B8-99C9-1A5FCD478C02}"/>
              </a:ext>
            </a:extLst>
          </p:cNvPr>
          <p:cNvSpPr/>
          <p:nvPr/>
        </p:nvSpPr>
        <p:spPr>
          <a:xfrm>
            <a:off x="94593" y="949180"/>
            <a:ext cx="9785131" cy="344564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42D3F1-F5C0-4E19-A39C-557F07A39069}"/>
              </a:ext>
            </a:extLst>
          </p:cNvPr>
          <p:cNvSpPr/>
          <p:nvPr/>
        </p:nvSpPr>
        <p:spPr>
          <a:xfrm>
            <a:off x="547200" y="4531269"/>
            <a:ext cx="11046372" cy="1324616"/>
          </a:xfrm>
          <a:prstGeom prst="roundRect">
            <a:avLst/>
          </a:prstGeom>
          <a:solidFill>
            <a:srgbClr val="99CC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DE" sz="1600" u="sng" dirty="0">
                <a:solidFill>
                  <a:schemeClr val="tx1"/>
                </a:solidFill>
              </a:rPr>
            </a:br>
            <a:r>
              <a:rPr lang="en-DE" sz="1600" u="sng" dirty="0">
                <a:solidFill>
                  <a:schemeClr val="tx1"/>
                </a:solidFill>
              </a:rPr>
              <a:t>Goal</a:t>
            </a:r>
            <a:r>
              <a:rPr lang="en-DE" sz="16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To manufacture the hybrid plate and simulate the cooling procedure to evaluate the stresses in adhesive layer as a result of CTE mismatch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DE" sz="1600" b="0" dirty="0">
                <a:solidFill>
                  <a:schemeClr val="tx1"/>
                </a:solidFill>
              </a:rPr>
              <a:t>To perform the 3-point-bending tests to assess the strength of hybrid joint as it is the co</a:t>
            </a:r>
            <a:r>
              <a:rPr lang="de-DE" sz="1600" b="0" dirty="0">
                <a:solidFill>
                  <a:schemeClr val="tx1"/>
                </a:solidFill>
              </a:rPr>
              <a:t>m</a:t>
            </a:r>
            <a:r>
              <a:rPr lang="en-DE" sz="1600" b="0" dirty="0" err="1">
                <a:solidFill>
                  <a:schemeClr val="tx1"/>
                </a:solidFill>
              </a:rPr>
              <a:t>mon</a:t>
            </a:r>
            <a:r>
              <a:rPr lang="en-DE" sz="1600" b="0" dirty="0">
                <a:solidFill>
                  <a:schemeClr val="tx1"/>
                </a:solidFill>
              </a:rPr>
              <a:t> mode of deformation during car crash</a:t>
            </a:r>
            <a:br>
              <a:rPr lang="en-DE" sz="1600" dirty="0">
                <a:solidFill>
                  <a:schemeClr val="tx1"/>
                </a:solidFill>
              </a:rPr>
            </a:br>
            <a:endParaRPr lang="en-DE" sz="1600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D31E72F-F1C0-420D-A908-A223420BD2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112" y="1159077"/>
            <a:ext cx="1911320" cy="11210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B40448-4476-41B5-AC02-F078C9F6A030}"/>
              </a:ext>
            </a:extLst>
          </p:cNvPr>
          <p:cNvSpPr/>
          <p:nvPr/>
        </p:nvSpPr>
        <p:spPr>
          <a:xfrm>
            <a:off x="10013806" y="949180"/>
            <a:ext cx="2117652" cy="3445647"/>
          </a:xfrm>
          <a:prstGeom prst="rect">
            <a:avLst/>
          </a:prstGeom>
          <a:noFill/>
          <a:ln w="28575">
            <a:solidFill>
              <a:srgbClr val="3333FF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F54C42-0B24-43C5-B91C-3B1C50AA0995}"/>
              </a:ext>
            </a:extLst>
          </p:cNvPr>
          <p:cNvCxnSpPr>
            <a:cxnSpLocks/>
          </p:cNvCxnSpPr>
          <p:nvPr/>
        </p:nvCxnSpPr>
        <p:spPr>
          <a:xfrm flipV="1">
            <a:off x="6012542" y="2826713"/>
            <a:ext cx="712918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570DBE-0866-4A95-9CCB-1F84460DA294}"/>
              </a:ext>
            </a:extLst>
          </p:cNvPr>
          <p:cNvCxnSpPr>
            <a:cxnSpLocks/>
          </p:cNvCxnSpPr>
          <p:nvPr/>
        </p:nvCxnSpPr>
        <p:spPr>
          <a:xfrm>
            <a:off x="2086950" y="2826714"/>
            <a:ext cx="845125" cy="41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E7C6A46-B6FA-4ADF-9D78-A2646AA0BB0E}"/>
              </a:ext>
            </a:extLst>
          </p:cNvPr>
          <p:cNvSpPr txBox="1"/>
          <p:nvPr/>
        </p:nvSpPr>
        <p:spPr>
          <a:xfrm>
            <a:off x="4157593" y="3972057"/>
            <a:ext cx="23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Process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89BD4D-E873-4BDB-B5DE-C78EADA1FEF6}"/>
              </a:ext>
            </a:extLst>
          </p:cNvPr>
          <p:cNvCxnSpPr>
            <a:cxnSpLocks/>
          </p:cNvCxnSpPr>
          <p:nvPr/>
        </p:nvCxnSpPr>
        <p:spPr>
          <a:xfrm flipV="1">
            <a:off x="8457469" y="1841007"/>
            <a:ext cx="1621602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283CB3-7DB2-4675-83A7-7C4F83B2A071}"/>
              </a:ext>
            </a:extLst>
          </p:cNvPr>
          <p:cNvSpPr txBox="1"/>
          <p:nvPr/>
        </p:nvSpPr>
        <p:spPr>
          <a:xfrm>
            <a:off x="10420530" y="3972057"/>
            <a:ext cx="23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Structural</a:t>
            </a:r>
          </a:p>
        </p:txBody>
      </p:sp>
      <p:pic>
        <p:nvPicPr>
          <p:cNvPr id="32" name="Picture 31" descr="A picture containing indoor, counter&#10;&#10;Description automatically generated">
            <a:extLst>
              <a:ext uri="{FF2B5EF4-FFF2-40B4-BE49-F238E27FC236}">
                <a16:creationId xmlns:a16="http://schemas.microsoft.com/office/drawing/2014/main" id="{3058A5E3-ECC9-42B5-BAFA-0EDC43966F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112" y="2397794"/>
            <a:ext cx="1934638" cy="14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0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20" grpId="0"/>
      <p:bldP spid="4" grpId="0" animBg="1"/>
      <p:bldP spid="13" grpId="0" animBg="1"/>
    </p:bldLst>
  </p:timing>
</p:sld>
</file>

<file path=ppt/theme/theme1.xml><?xml version="1.0" encoding="utf-8"?>
<a:theme xmlns:a="http://schemas.openxmlformats.org/drawingml/2006/main" name="1_Standarddesign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 Braunschweig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Standarddesign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29580</TotalTime>
  <Words>3670</Words>
  <Application>Microsoft Office PowerPoint</Application>
  <PresentationFormat>Widescreen</PresentationFormat>
  <Paragraphs>546</Paragraphs>
  <Slides>64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MJXc-TeX-math-I</vt:lpstr>
      <vt:lpstr>NimbusSanL-Regu</vt:lpstr>
      <vt:lpstr>NimbusSanL-ReguItal</vt:lpstr>
      <vt:lpstr>Open Sans</vt:lpstr>
      <vt:lpstr>SFTT1200</vt:lpstr>
      <vt:lpstr>Times New Roman</vt:lpstr>
      <vt:lpstr>Wingdings</vt:lpstr>
      <vt:lpstr>1_Standarddesign</vt:lpstr>
      <vt:lpstr>2_Standarddesign</vt:lpstr>
      <vt:lpstr>Simulation of process induced deformations of fusion bonded hybrid components and potential analysis in a car model</vt:lpstr>
      <vt:lpstr>Introduction</vt:lpstr>
      <vt:lpstr>Problem description</vt:lpstr>
      <vt:lpstr>Motivation and Objective</vt:lpstr>
      <vt:lpstr>Contents</vt:lpstr>
      <vt:lpstr>Contents</vt:lpstr>
      <vt:lpstr>Hybrid plate overview and material model requirement</vt:lpstr>
      <vt:lpstr>Contents</vt:lpstr>
      <vt:lpstr>Workflow</vt:lpstr>
      <vt:lpstr>Simulation principle</vt:lpstr>
      <vt:lpstr>Contents</vt:lpstr>
      <vt:lpstr>Hybrid plate process simulation</vt:lpstr>
      <vt:lpstr>Hybrid plate process simulation</vt:lpstr>
      <vt:lpstr>Hybrid plate process simulation – Thermal analysis results</vt:lpstr>
      <vt:lpstr>Hybrid plate process simulation – Mechanical analysis results</vt:lpstr>
      <vt:lpstr>Process validation – Mechanical analysis results</vt:lpstr>
      <vt:lpstr>Contents</vt:lpstr>
      <vt:lpstr>Structural test and its validation</vt:lpstr>
      <vt:lpstr>Contents</vt:lpstr>
      <vt:lpstr>Potential analysis in Toyota Camry</vt:lpstr>
      <vt:lpstr>Hybrid component in car model</vt:lpstr>
      <vt:lpstr>Plasticity and Intrusion comparison</vt:lpstr>
      <vt:lpstr>Spot weld failure comparison</vt:lpstr>
      <vt:lpstr>Adhesive failure comparison</vt:lpstr>
      <vt:lpstr>Material failure comparison</vt:lpstr>
      <vt:lpstr>Process simulation transfer – Thermal analysis results</vt:lpstr>
      <vt:lpstr>Process simulation transfer – Mechanical analysis results</vt:lpstr>
      <vt:lpstr>Process simulation transfer – Mechanical analysis results</vt:lpstr>
      <vt:lpstr>Contents</vt:lpstr>
      <vt:lpstr>Conclusion and scope for future work</vt:lpstr>
      <vt:lpstr>PowerPoint Presentation</vt:lpstr>
      <vt:lpstr>References</vt:lpstr>
      <vt:lpstr>References</vt:lpstr>
      <vt:lpstr>References</vt:lpstr>
      <vt:lpstr>PowerPoint Presentation</vt:lpstr>
      <vt:lpstr>Lightweight components</vt:lpstr>
      <vt:lpstr>Why cooling procedure?</vt:lpstr>
      <vt:lpstr>Why cooling procedure?</vt:lpstr>
      <vt:lpstr>Thermal-stress analysis</vt:lpstr>
      <vt:lpstr>Steel plate cooling simulation</vt:lpstr>
      <vt:lpstr>Support plate cooling experiment</vt:lpstr>
      <vt:lpstr>GFRP cooling experiment</vt:lpstr>
      <vt:lpstr>Cooling experiment for individual components</vt:lpstr>
      <vt:lpstr>Steel cooling simulation setup</vt:lpstr>
      <vt:lpstr>Material properties – Thermal analysis</vt:lpstr>
      <vt:lpstr>Material properties – Mechanical analysis</vt:lpstr>
      <vt:lpstr>Material properties – Mechanical analysis</vt:lpstr>
      <vt:lpstr>Bilinear traction separation law</vt:lpstr>
      <vt:lpstr>Material properties – Mechanical analysis</vt:lpstr>
      <vt:lpstr>Material properties – 3-point-bending</vt:lpstr>
      <vt:lpstr>Material properties – GFRP, Adhesive</vt:lpstr>
      <vt:lpstr>Bending behavior</vt:lpstr>
      <vt:lpstr>3-point-bending results</vt:lpstr>
      <vt:lpstr>3-point-bending results</vt:lpstr>
      <vt:lpstr>3-point-bending results</vt:lpstr>
      <vt:lpstr>Industrial process</vt:lpstr>
      <vt:lpstr>Hybrid plate process simulation – Mechanical analysis results</vt:lpstr>
      <vt:lpstr>Mechanical analysis</vt:lpstr>
      <vt:lpstr>Process validation – Thermal analysis results</vt:lpstr>
      <vt:lpstr>Process validation – Mechanical analysis results</vt:lpstr>
      <vt:lpstr>Process simulation transfer – Mechanical analysis results</vt:lpstr>
      <vt:lpstr>Spot weld failure comparison</vt:lpstr>
      <vt:lpstr>Adhesive failure comparison</vt:lpstr>
      <vt:lpstr>Process validation simulation</vt:lpstr>
    </vt:vector>
  </TitlesOfParts>
  <Company>Verein Deutscher Giessereifachleute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Spenner</dc:creator>
  <cp:lastModifiedBy>Suba Siva Chandran</cp:lastModifiedBy>
  <cp:revision>1300</cp:revision>
  <dcterms:created xsi:type="dcterms:W3CDTF">2000-08-03T09:57:30Z</dcterms:created>
  <dcterms:modified xsi:type="dcterms:W3CDTF">2021-09-22T07:46:12Z</dcterms:modified>
</cp:coreProperties>
</file>